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5854700" cy="3295650"/>
  <p:notesSz cx="5854700" cy="32956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8" d="100"/>
          <a:sy n="128" d="100"/>
        </p:scale>
        <p:origin x="1050" y="1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5845240" y="0"/>
                </a:moveTo>
                <a:lnTo>
                  <a:pt x="0" y="0"/>
                </a:lnTo>
                <a:lnTo>
                  <a:pt x="0" y="3287938"/>
                </a:lnTo>
                <a:lnTo>
                  <a:pt x="5845240" y="3287938"/>
                </a:lnTo>
                <a:lnTo>
                  <a:pt x="584524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3569360" y="713562"/>
            <a:ext cx="2277745" cy="2061210"/>
          </a:xfrm>
          <a:custGeom>
            <a:avLst/>
            <a:gdLst/>
            <a:ahLst/>
            <a:cxnLst/>
            <a:rect l="l" t="t" r="r" b="b"/>
            <a:pathLst>
              <a:path w="2277745" h="2061210">
                <a:moveTo>
                  <a:pt x="940117" y="1208417"/>
                </a:moveTo>
                <a:lnTo>
                  <a:pt x="556412" y="824699"/>
                </a:lnTo>
                <a:lnTo>
                  <a:pt x="0" y="1380299"/>
                </a:lnTo>
                <a:lnTo>
                  <a:pt x="384530" y="1764030"/>
                </a:lnTo>
                <a:lnTo>
                  <a:pt x="940117" y="1208417"/>
                </a:lnTo>
                <a:close/>
              </a:path>
              <a:path w="2277745" h="2061210">
                <a:moveTo>
                  <a:pt x="2277376" y="396887"/>
                </a:moveTo>
                <a:lnTo>
                  <a:pt x="1880641" y="0"/>
                </a:lnTo>
                <a:lnTo>
                  <a:pt x="850112" y="1030922"/>
                </a:lnTo>
                <a:lnTo>
                  <a:pt x="1880641" y="2061057"/>
                </a:lnTo>
                <a:lnTo>
                  <a:pt x="2277376" y="1664474"/>
                </a:lnTo>
                <a:lnTo>
                  <a:pt x="2277376" y="396887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166567" y="1037983"/>
            <a:ext cx="989965" cy="1086485"/>
          </a:xfrm>
          <a:custGeom>
            <a:avLst/>
            <a:gdLst/>
            <a:ahLst/>
            <a:cxnLst/>
            <a:rect l="l" t="t" r="r" b="b"/>
            <a:pathLst>
              <a:path w="989964" h="1086485">
                <a:moveTo>
                  <a:pt x="955941" y="61429"/>
                </a:moveTo>
                <a:lnTo>
                  <a:pt x="894486" y="0"/>
                </a:lnTo>
                <a:lnTo>
                  <a:pt x="0" y="893686"/>
                </a:lnTo>
                <a:lnTo>
                  <a:pt x="62230" y="955929"/>
                </a:lnTo>
                <a:lnTo>
                  <a:pt x="955941" y="61429"/>
                </a:lnTo>
                <a:close/>
              </a:path>
              <a:path w="989964" h="1086485">
                <a:moveTo>
                  <a:pt x="989584" y="530656"/>
                </a:moveTo>
                <a:lnTo>
                  <a:pt x="787323" y="328409"/>
                </a:lnTo>
                <a:lnTo>
                  <a:pt x="231736" y="883996"/>
                </a:lnTo>
                <a:lnTo>
                  <a:pt x="433971" y="1086269"/>
                </a:lnTo>
                <a:lnTo>
                  <a:pt x="989584" y="530656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2924449" y="346792"/>
            <a:ext cx="566420" cy="566420"/>
          </a:xfrm>
          <a:custGeom>
            <a:avLst/>
            <a:gdLst/>
            <a:ahLst/>
            <a:cxnLst/>
            <a:rect l="l" t="t" r="r" b="b"/>
            <a:pathLst>
              <a:path w="566420" h="566419">
                <a:moveTo>
                  <a:pt x="282717" y="0"/>
                </a:moveTo>
                <a:lnTo>
                  <a:pt x="0" y="282726"/>
                </a:lnTo>
                <a:lnTo>
                  <a:pt x="282717" y="566251"/>
                </a:lnTo>
                <a:lnTo>
                  <a:pt x="566272" y="282726"/>
                </a:lnTo>
                <a:lnTo>
                  <a:pt x="282717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3078662" y="499408"/>
            <a:ext cx="262255" cy="262255"/>
          </a:xfrm>
          <a:custGeom>
            <a:avLst/>
            <a:gdLst/>
            <a:ahLst/>
            <a:cxnLst/>
            <a:rect l="l" t="t" r="r" b="b"/>
            <a:pathLst>
              <a:path w="262254" h="262255">
                <a:moveTo>
                  <a:pt x="223266" y="0"/>
                </a:moveTo>
                <a:lnTo>
                  <a:pt x="38557" y="0"/>
                </a:lnTo>
                <a:lnTo>
                  <a:pt x="23724" y="2973"/>
                </a:lnTo>
                <a:lnTo>
                  <a:pt x="11449" y="11140"/>
                </a:lnTo>
                <a:lnTo>
                  <a:pt x="3088" y="23375"/>
                </a:lnTo>
                <a:lnTo>
                  <a:pt x="0" y="38551"/>
                </a:lnTo>
                <a:lnTo>
                  <a:pt x="0" y="224049"/>
                </a:lnTo>
                <a:lnTo>
                  <a:pt x="2972" y="238864"/>
                </a:lnTo>
                <a:lnTo>
                  <a:pt x="11140" y="251047"/>
                </a:lnTo>
                <a:lnTo>
                  <a:pt x="23377" y="259167"/>
                </a:lnTo>
                <a:lnTo>
                  <a:pt x="38557" y="261792"/>
                </a:lnTo>
                <a:lnTo>
                  <a:pt x="223266" y="261792"/>
                </a:lnTo>
                <a:lnTo>
                  <a:pt x="238098" y="258830"/>
                </a:lnTo>
                <a:lnTo>
                  <a:pt x="250374" y="250748"/>
                </a:lnTo>
                <a:lnTo>
                  <a:pt x="253315" y="246528"/>
                </a:lnTo>
                <a:lnTo>
                  <a:pt x="38557" y="246528"/>
                </a:lnTo>
                <a:lnTo>
                  <a:pt x="29492" y="244696"/>
                </a:lnTo>
                <a:lnTo>
                  <a:pt x="22090" y="239702"/>
                </a:lnTo>
                <a:lnTo>
                  <a:pt x="17100" y="232300"/>
                </a:lnTo>
                <a:lnTo>
                  <a:pt x="15270" y="223241"/>
                </a:lnTo>
                <a:lnTo>
                  <a:pt x="15270" y="38551"/>
                </a:lnTo>
                <a:lnTo>
                  <a:pt x="17100" y="29486"/>
                </a:lnTo>
                <a:lnTo>
                  <a:pt x="22090" y="22083"/>
                </a:lnTo>
                <a:lnTo>
                  <a:pt x="29521" y="17085"/>
                </a:lnTo>
                <a:lnTo>
                  <a:pt x="38557" y="15261"/>
                </a:lnTo>
                <a:lnTo>
                  <a:pt x="253881" y="15261"/>
                </a:lnTo>
                <a:lnTo>
                  <a:pt x="250576" y="11237"/>
                </a:lnTo>
                <a:lnTo>
                  <a:pt x="244731" y="6433"/>
                </a:lnTo>
                <a:lnTo>
                  <a:pt x="238132" y="2908"/>
                </a:lnTo>
                <a:lnTo>
                  <a:pt x="230927" y="739"/>
                </a:lnTo>
                <a:lnTo>
                  <a:pt x="223266" y="0"/>
                </a:lnTo>
                <a:close/>
              </a:path>
              <a:path w="262254" h="262255">
                <a:moveTo>
                  <a:pt x="198422" y="31152"/>
                </a:moveTo>
                <a:lnTo>
                  <a:pt x="190347" y="31312"/>
                </a:lnTo>
                <a:lnTo>
                  <a:pt x="180715" y="31312"/>
                </a:lnTo>
                <a:lnTo>
                  <a:pt x="176692" y="32122"/>
                </a:lnTo>
                <a:lnTo>
                  <a:pt x="137799" y="52685"/>
                </a:lnTo>
                <a:lnTo>
                  <a:pt x="130911" y="76294"/>
                </a:lnTo>
                <a:lnTo>
                  <a:pt x="130911" y="108405"/>
                </a:lnTo>
                <a:lnTo>
                  <a:pt x="111648" y="108405"/>
                </a:lnTo>
                <a:lnTo>
                  <a:pt x="107624" y="111620"/>
                </a:lnTo>
                <a:lnTo>
                  <a:pt x="107624" y="150171"/>
                </a:lnTo>
                <a:lnTo>
                  <a:pt x="110825" y="154186"/>
                </a:lnTo>
                <a:lnTo>
                  <a:pt x="130911" y="154186"/>
                </a:lnTo>
                <a:lnTo>
                  <a:pt x="130911" y="246528"/>
                </a:lnTo>
                <a:lnTo>
                  <a:pt x="146182" y="246528"/>
                </a:lnTo>
                <a:lnTo>
                  <a:pt x="146182" y="142134"/>
                </a:lnTo>
                <a:lnTo>
                  <a:pt x="143594" y="138921"/>
                </a:lnTo>
                <a:lnTo>
                  <a:pt x="122895" y="138921"/>
                </a:lnTo>
                <a:lnTo>
                  <a:pt x="122895" y="123669"/>
                </a:lnTo>
                <a:lnTo>
                  <a:pt x="142951" y="123669"/>
                </a:lnTo>
                <a:lnTo>
                  <a:pt x="146974" y="120453"/>
                </a:lnTo>
                <a:lnTo>
                  <a:pt x="146182" y="115631"/>
                </a:lnTo>
                <a:lnTo>
                  <a:pt x="146182" y="64245"/>
                </a:lnTo>
                <a:lnTo>
                  <a:pt x="182331" y="46576"/>
                </a:lnTo>
                <a:lnTo>
                  <a:pt x="187147" y="46576"/>
                </a:lnTo>
                <a:lnTo>
                  <a:pt x="191140" y="45777"/>
                </a:lnTo>
                <a:lnTo>
                  <a:pt x="228657" y="45777"/>
                </a:lnTo>
                <a:lnTo>
                  <a:pt x="228904" y="44171"/>
                </a:lnTo>
                <a:lnTo>
                  <a:pt x="229697" y="40148"/>
                </a:lnTo>
                <a:lnTo>
                  <a:pt x="227289" y="36944"/>
                </a:lnTo>
                <a:lnTo>
                  <a:pt x="223266" y="35335"/>
                </a:lnTo>
                <a:lnTo>
                  <a:pt x="215190" y="33239"/>
                </a:lnTo>
                <a:lnTo>
                  <a:pt x="206806" y="31819"/>
                </a:lnTo>
                <a:lnTo>
                  <a:pt x="198422" y="31152"/>
                </a:lnTo>
                <a:close/>
              </a:path>
              <a:path w="262254" h="262255">
                <a:moveTo>
                  <a:pt x="198363" y="65852"/>
                </a:moveTo>
                <a:lnTo>
                  <a:pt x="193548" y="65852"/>
                </a:lnTo>
                <a:lnTo>
                  <a:pt x="191140" y="66650"/>
                </a:lnTo>
                <a:lnTo>
                  <a:pt x="181543" y="69627"/>
                </a:lnTo>
                <a:lnTo>
                  <a:pt x="174578" y="74783"/>
                </a:lnTo>
                <a:lnTo>
                  <a:pt x="170474" y="81915"/>
                </a:lnTo>
                <a:lnTo>
                  <a:pt x="169468" y="90748"/>
                </a:lnTo>
                <a:lnTo>
                  <a:pt x="169468" y="119655"/>
                </a:lnTo>
                <a:lnTo>
                  <a:pt x="172669" y="123669"/>
                </a:lnTo>
                <a:lnTo>
                  <a:pt x="205618" y="123669"/>
                </a:lnTo>
                <a:lnTo>
                  <a:pt x="201594" y="138921"/>
                </a:lnTo>
                <a:lnTo>
                  <a:pt x="172669" y="138921"/>
                </a:lnTo>
                <a:lnTo>
                  <a:pt x="168645" y="142134"/>
                </a:lnTo>
                <a:lnTo>
                  <a:pt x="169468" y="146148"/>
                </a:lnTo>
                <a:lnTo>
                  <a:pt x="169468" y="246528"/>
                </a:lnTo>
                <a:lnTo>
                  <a:pt x="184708" y="246528"/>
                </a:lnTo>
                <a:lnTo>
                  <a:pt x="184708" y="154186"/>
                </a:lnTo>
                <a:lnTo>
                  <a:pt x="211226" y="154186"/>
                </a:lnTo>
                <a:lnTo>
                  <a:pt x="214426" y="151781"/>
                </a:lnTo>
                <a:lnTo>
                  <a:pt x="215249" y="148565"/>
                </a:lnTo>
                <a:lnTo>
                  <a:pt x="222473" y="118049"/>
                </a:lnTo>
                <a:lnTo>
                  <a:pt x="223266" y="115631"/>
                </a:lnTo>
                <a:lnTo>
                  <a:pt x="221681" y="110822"/>
                </a:lnTo>
                <a:lnTo>
                  <a:pt x="220065" y="109215"/>
                </a:lnTo>
                <a:lnTo>
                  <a:pt x="218852" y="108405"/>
                </a:lnTo>
                <a:lnTo>
                  <a:pt x="184708" y="108405"/>
                </a:lnTo>
                <a:lnTo>
                  <a:pt x="184708" y="87532"/>
                </a:lnTo>
                <a:lnTo>
                  <a:pt x="185531" y="83521"/>
                </a:lnTo>
                <a:lnTo>
                  <a:pt x="194370" y="81915"/>
                </a:lnTo>
                <a:lnTo>
                  <a:pt x="197571" y="81915"/>
                </a:lnTo>
                <a:lnTo>
                  <a:pt x="199186" y="81104"/>
                </a:lnTo>
                <a:lnTo>
                  <a:pt x="222464" y="81104"/>
                </a:lnTo>
                <a:lnTo>
                  <a:pt x="224058" y="79497"/>
                </a:lnTo>
                <a:lnTo>
                  <a:pt x="224058" y="77888"/>
                </a:lnTo>
                <a:lnTo>
                  <a:pt x="225515" y="67458"/>
                </a:lnTo>
                <a:lnTo>
                  <a:pt x="210433" y="67458"/>
                </a:lnTo>
                <a:lnTo>
                  <a:pt x="207203" y="66650"/>
                </a:lnTo>
                <a:lnTo>
                  <a:pt x="203210" y="66650"/>
                </a:lnTo>
                <a:lnTo>
                  <a:pt x="198363" y="65852"/>
                </a:lnTo>
                <a:close/>
              </a:path>
              <a:path w="262254" h="262255">
                <a:moveTo>
                  <a:pt x="253881" y="15261"/>
                </a:moveTo>
                <a:lnTo>
                  <a:pt x="223266" y="15261"/>
                </a:lnTo>
                <a:lnTo>
                  <a:pt x="232330" y="17091"/>
                </a:lnTo>
                <a:lnTo>
                  <a:pt x="239732" y="22083"/>
                </a:lnTo>
                <a:lnTo>
                  <a:pt x="244722" y="29486"/>
                </a:lnTo>
                <a:lnTo>
                  <a:pt x="246552" y="38551"/>
                </a:lnTo>
                <a:lnTo>
                  <a:pt x="246552" y="224049"/>
                </a:lnTo>
                <a:lnTo>
                  <a:pt x="244722" y="233095"/>
                </a:lnTo>
                <a:lnTo>
                  <a:pt x="239732" y="240410"/>
                </a:lnTo>
                <a:lnTo>
                  <a:pt x="232330" y="245164"/>
                </a:lnTo>
                <a:lnTo>
                  <a:pt x="223266" y="246528"/>
                </a:lnTo>
                <a:lnTo>
                  <a:pt x="253315" y="246528"/>
                </a:lnTo>
                <a:lnTo>
                  <a:pt x="258734" y="238752"/>
                </a:lnTo>
                <a:lnTo>
                  <a:pt x="261823" y="224049"/>
                </a:lnTo>
                <a:lnTo>
                  <a:pt x="261823" y="38551"/>
                </a:lnTo>
                <a:lnTo>
                  <a:pt x="261081" y="30894"/>
                </a:lnTo>
                <a:lnTo>
                  <a:pt x="258908" y="23688"/>
                </a:lnTo>
                <a:lnTo>
                  <a:pt x="255380" y="17085"/>
                </a:lnTo>
                <a:lnTo>
                  <a:pt x="253881" y="15261"/>
                </a:lnTo>
                <a:close/>
              </a:path>
              <a:path w="262254" h="262255">
                <a:moveTo>
                  <a:pt x="142951" y="138123"/>
                </a:moveTo>
                <a:lnTo>
                  <a:pt x="138927" y="138921"/>
                </a:lnTo>
                <a:lnTo>
                  <a:pt x="143594" y="138921"/>
                </a:lnTo>
                <a:lnTo>
                  <a:pt x="142951" y="138123"/>
                </a:lnTo>
                <a:close/>
              </a:path>
              <a:path w="262254" h="262255">
                <a:moveTo>
                  <a:pt x="217657" y="107606"/>
                </a:moveTo>
                <a:lnTo>
                  <a:pt x="215249" y="108405"/>
                </a:lnTo>
                <a:lnTo>
                  <a:pt x="218852" y="108405"/>
                </a:lnTo>
                <a:lnTo>
                  <a:pt x="217657" y="107606"/>
                </a:lnTo>
                <a:close/>
              </a:path>
              <a:path w="262254" h="262255">
                <a:moveTo>
                  <a:pt x="222464" y="81104"/>
                </a:moveTo>
                <a:lnTo>
                  <a:pt x="204002" y="81104"/>
                </a:lnTo>
                <a:lnTo>
                  <a:pt x="208818" y="81915"/>
                </a:lnTo>
                <a:lnTo>
                  <a:pt x="212049" y="83521"/>
                </a:lnTo>
                <a:lnTo>
                  <a:pt x="213634" y="83521"/>
                </a:lnTo>
                <a:lnTo>
                  <a:pt x="215249" y="84319"/>
                </a:lnTo>
                <a:lnTo>
                  <a:pt x="219273" y="84319"/>
                </a:lnTo>
                <a:lnTo>
                  <a:pt x="222464" y="81104"/>
                </a:lnTo>
                <a:close/>
              </a:path>
              <a:path w="262254" h="262255">
                <a:moveTo>
                  <a:pt x="228657" y="45777"/>
                </a:moveTo>
                <a:lnTo>
                  <a:pt x="198363" y="45777"/>
                </a:lnTo>
                <a:lnTo>
                  <a:pt x="205618" y="46576"/>
                </a:lnTo>
                <a:lnTo>
                  <a:pt x="212841" y="48981"/>
                </a:lnTo>
                <a:lnTo>
                  <a:pt x="211866" y="57018"/>
                </a:lnTo>
                <a:lnTo>
                  <a:pt x="211226" y="62636"/>
                </a:lnTo>
                <a:lnTo>
                  <a:pt x="210433" y="67458"/>
                </a:lnTo>
                <a:lnTo>
                  <a:pt x="225515" y="67458"/>
                </a:lnTo>
                <a:lnTo>
                  <a:pt x="227205" y="55409"/>
                </a:lnTo>
                <a:lnTo>
                  <a:pt x="228657" y="4577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4190936" y="346798"/>
            <a:ext cx="1200150" cy="566420"/>
          </a:xfrm>
          <a:custGeom>
            <a:avLst/>
            <a:gdLst/>
            <a:ahLst/>
            <a:cxnLst/>
            <a:rect l="l" t="t" r="r" b="b"/>
            <a:pathLst>
              <a:path w="1200150" h="566419">
                <a:moveTo>
                  <a:pt x="566254" y="282727"/>
                </a:moveTo>
                <a:lnTo>
                  <a:pt x="282727" y="0"/>
                </a:lnTo>
                <a:lnTo>
                  <a:pt x="0" y="282727"/>
                </a:lnTo>
                <a:lnTo>
                  <a:pt x="282727" y="566254"/>
                </a:lnTo>
                <a:lnTo>
                  <a:pt x="566254" y="282727"/>
                </a:lnTo>
                <a:close/>
              </a:path>
              <a:path w="1200150" h="566419">
                <a:moveTo>
                  <a:pt x="1199908" y="282727"/>
                </a:moveTo>
                <a:lnTo>
                  <a:pt x="916774" y="0"/>
                </a:lnTo>
                <a:lnTo>
                  <a:pt x="633679" y="282727"/>
                </a:lnTo>
                <a:lnTo>
                  <a:pt x="916774" y="566254"/>
                </a:lnTo>
                <a:lnTo>
                  <a:pt x="1199908" y="282727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bg 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81317" y="530733"/>
            <a:ext cx="184708" cy="199976"/>
          </a:xfrm>
          <a:prstGeom prst="rect">
            <a:avLst/>
          </a:prstGeom>
        </p:spPr>
      </p:pic>
      <p:sp>
        <p:nvSpPr>
          <p:cNvPr id="23" name="bg object 23"/>
          <p:cNvSpPr/>
          <p:nvPr/>
        </p:nvSpPr>
        <p:spPr>
          <a:xfrm>
            <a:off x="4342760" y="499408"/>
            <a:ext cx="262255" cy="262255"/>
          </a:xfrm>
          <a:custGeom>
            <a:avLst/>
            <a:gdLst/>
            <a:ahLst/>
            <a:cxnLst/>
            <a:rect l="l" t="t" r="r" b="b"/>
            <a:pathLst>
              <a:path w="262254" h="262255">
                <a:moveTo>
                  <a:pt x="222473" y="0"/>
                </a:moveTo>
                <a:lnTo>
                  <a:pt x="38557" y="0"/>
                </a:lnTo>
                <a:lnTo>
                  <a:pt x="23724" y="3099"/>
                </a:lnTo>
                <a:lnTo>
                  <a:pt x="11449" y="11544"/>
                </a:lnTo>
                <a:lnTo>
                  <a:pt x="3088" y="24054"/>
                </a:lnTo>
                <a:lnTo>
                  <a:pt x="0" y="39349"/>
                </a:lnTo>
                <a:lnTo>
                  <a:pt x="0" y="223266"/>
                </a:lnTo>
                <a:lnTo>
                  <a:pt x="3088" y="238099"/>
                </a:lnTo>
                <a:lnTo>
                  <a:pt x="11449" y="250372"/>
                </a:lnTo>
                <a:lnTo>
                  <a:pt x="23724" y="258730"/>
                </a:lnTo>
                <a:lnTo>
                  <a:pt x="38557" y="261817"/>
                </a:lnTo>
                <a:lnTo>
                  <a:pt x="222473" y="261817"/>
                </a:lnTo>
                <a:lnTo>
                  <a:pt x="237318" y="258730"/>
                </a:lnTo>
                <a:lnTo>
                  <a:pt x="249680" y="250372"/>
                </a:lnTo>
                <a:lnTo>
                  <a:pt x="252355" y="246552"/>
                </a:lnTo>
                <a:lnTo>
                  <a:pt x="38557" y="246552"/>
                </a:lnTo>
                <a:lnTo>
                  <a:pt x="29505" y="244720"/>
                </a:lnTo>
                <a:lnTo>
                  <a:pt x="22101" y="239725"/>
                </a:lnTo>
                <a:lnTo>
                  <a:pt x="17104" y="232323"/>
                </a:lnTo>
                <a:lnTo>
                  <a:pt x="15270" y="223266"/>
                </a:lnTo>
                <a:lnTo>
                  <a:pt x="15270" y="39349"/>
                </a:lnTo>
                <a:lnTo>
                  <a:pt x="17104" y="30278"/>
                </a:lnTo>
                <a:lnTo>
                  <a:pt x="22101" y="22787"/>
                </a:lnTo>
                <a:lnTo>
                  <a:pt x="29505" y="17555"/>
                </a:lnTo>
                <a:lnTo>
                  <a:pt x="38557" y="15261"/>
                </a:lnTo>
                <a:lnTo>
                  <a:pt x="252401" y="15261"/>
                </a:lnTo>
                <a:lnTo>
                  <a:pt x="250275" y="12150"/>
                </a:lnTo>
                <a:lnTo>
                  <a:pt x="237764" y="3553"/>
                </a:lnTo>
                <a:lnTo>
                  <a:pt x="222473" y="0"/>
                </a:lnTo>
                <a:close/>
              </a:path>
              <a:path w="262254" h="262255">
                <a:moveTo>
                  <a:pt x="252401" y="15261"/>
                </a:moveTo>
                <a:lnTo>
                  <a:pt x="222473" y="15261"/>
                </a:lnTo>
                <a:lnTo>
                  <a:pt x="231538" y="17106"/>
                </a:lnTo>
                <a:lnTo>
                  <a:pt x="238940" y="22188"/>
                </a:lnTo>
                <a:lnTo>
                  <a:pt x="243930" y="29829"/>
                </a:lnTo>
                <a:lnTo>
                  <a:pt x="245760" y="39349"/>
                </a:lnTo>
                <a:lnTo>
                  <a:pt x="245760" y="223266"/>
                </a:lnTo>
                <a:lnTo>
                  <a:pt x="243930" y="232323"/>
                </a:lnTo>
                <a:lnTo>
                  <a:pt x="238940" y="239725"/>
                </a:lnTo>
                <a:lnTo>
                  <a:pt x="231538" y="244720"/>
                </a:lnTo>
                <a:lnTo>
                  <a:pt x="222473" y="246552"/>
                </a:lnTo>
                <a:lnTo>
                  <a:pt x="252355" y="246552"/>
                </a:lnTo>
                <a:lnTo>
                  <a:pt x="258276" y="238099"/>
                </a:lnTo>
                <a:lnTo>
                  <a:pt x="261823" y="223266"/>
                </a:lnTo>
                <a:lnTo>
                  <a:pt x="261823" y="39349"/>
                </a:lnTo>
                <a:lnTo>
                  <a:pt x="258722" y="24509"/>
                </a:lnTo>
                <a:lnTo>
                  <a:pt x="252401" y="1526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3557290" y="346792"/>
            <a:ext cx="566420" cy="566420"/>
          </a:xfrm>
          <a:custGeom>
            <a:avLst/>
            <a:gdLst/>
            <a:ahLst/>
            <a:cxnLst/>
            <a:rect l="l" t="t" r="r" b="b"/>
            <a:pathLst>
              <a:path w="566420" h="566419">
                <a:moveTo>
                  <a:pt x="283524" y="0"/>
                </a:moveTo>
                <a:lnTo>
                  <a:pt x="0" y="282726"/>
                </a:lnTo>
                <a:lnTo>
                  <a:pt x="283524" y="566251"/>
                </a:lnTo>
                <a:lnTo>
                  <a:pt x="566287" y="282726"/>
                </a:lnTo>
                <a:lnTo>
                  <a:pt x="283524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5" name="bg object 2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741237" y="530720"/>
            <a:ext cx="200771" cy="199967"/>
          </a:xfrm>
          <a:prstGeom prst="rect">
            <a:avLst/>
          </a:prstGeom>
        </p:spPr>
      </p:pic>
      <p:sp>
        <p:nvSpPr>
          <p:cNvPr id="26" name="bg object 26"/>
          <p:cNvSpPr/>
          <p:nvPr/>
        </p:nvSpPr>
        <p:spPr>
          <a:xfrm>
            <a:off x="3710724" y="499414"/>
            <a:ext cx="262255" cy="262255"/>
          </a:xfrm>
          <a:custGeom>
            <a:avLst/>
            <a:gdLst/>
            <a:ahLst/>
            <a:cxnLst/>
            <a:rect l="l" t="t" r="r" b="b"/>
            <a:pathLst>
              <a:path w="262254" h="262255">
                <a:moveTo>
                  <a:pt x="199974" y="68262"/>
                </a:moveTo>
                <a:lnTo>
                  <a:pt x="192722" y="61823"/>
                </a:lnTo>
                <a:lnTo>
                  <a:pt x="184708" y="61823"/>
                </a:lnTo>
                <a:lnTo>
                  <a:pt x="175869" y="61823"/>
                </a:lnTo>
                <a:lnTo>
                  <a:pt x="169430" y="69049"/>
                </a:lnTo>
                <a:lnTo>
                  <a:pt x="169430" y="85928"/>
                </a:lnTo>
                <a:lnTo>
                  <a:pt x="176657" y="92341"/>
                </a:lnTo>
                <a:lnTo>
                  <a:pt x="184708" y="93154"/>
                </a:lnTo>
                <a:lnTo>
                  <a:pt x="193548" y="93154"/>
                </a:lnTo>
                <a:lnTo>
                  <a:pt x="199974" y="85928"/>
                </a:lnTo>
                <a:lnTo>
                  <a:pt x="199974" y="68262"/>
                </a:lnTo>
                <a:close/>
              </a:path>
              <a:path w="262254" h="262255">
                <a:moveTo>
                  <a:pt x="261785" y="38557"/>
                </a:moveTo>
                <a:lnTo>
                  <a:pt x="258813" y="23723"/>
                </a:lnTo>
                <a:lnTo>
                  <a:pt x="253187" y="15265"/>
                </a:lnTo>
                <a:lnTo>
                  <a:pt x="250647" y="11442"/>
                </a:lnTo>
                <a:lnTo>
                  <a:pt x="246545" y="8648"/>
                </a:lnTo>
                <a:lnTo>
                  <a:pt x="246545" y="38557"/>
                </a:lnTo>
                <a:lnTo>
                  <a:pt x="246545" y="224053"/>
                </a:lnTo>
                <a:lnTo>
                  <a:pt x="244716" y="233095"/>
                </a:lnTo>
                <a:lnTo>
                  <a:pt x="239712" y="240411"/>
                </a:lnTo>
                <a:lnTo>
                  <a:pt x="232308" y="245160"/>
                </a:lnTo>
                <a:lnTo>
                  <a:pt x="223266" y="246532"/>
                </a:lnTo>
                <a:lnTo>
                  <a:pt x="38519" y="246532"/>
                </a:lnTo>
                <a:lnTo>
                  <a:pt x="29476" y="244703"/>
                </a:lnTo>
                <a:lnTo>
                  <a:pt x="22072" y="239801"/>
                </a:lnTo>
                <a:lnTo>
                  <a:pt x="17068" y="232638"/>
                </a:lnTo>
                <a:lnTo>
                  <a:pt x="15240" y="224053"/>
                </a:lnTo>
                <a:lnTo>
                  <a:pt x="15240" y="38557"/>
                </a:lnTo>
                <a:lnTo>
                  <a:pt x="17068" y="29489"/>
                </a:lnTo>
                <a:lnTo>
                  <a:pt x="22072" y="22085"/>
                </a:lnTo>
                <a:lnTo>
                  <a:pt x="29476" y="17094"/>
                </a:lnTo>
                <a:lnTo>
                  <a:pt x="38519" y="15265"/>
                </a:lnTo>
                <a:lnTo>
                  <a:pt x="223266" y="15265"/>
                </a:lnTo>
                <a:lnTo>
                  <a:pt x="232308" y="17094"/>
                </a:lnTo>
                <a:lnTo>
                  <a:pt x="239712" y="22085"/>
                </a:lnTo>
                <a:lnTo>
                  <a:pt x="244716" y="29489"/>
                </a:lnTo>
                <a:lnTo>
                  <a:pt x="246545" y="38557"/>
                </a:lnTo>
                <a:lnTo>
                  <a:pt x="246545" y="8648"/>
                </a:lnTo>
                <a:lnTo>
                  <a:pt x="238429" y="3086"/>
                </a:lnTo>
                <a:lnTo>
                  <a:pt x="223266" y="0"/>
                </a:lnTo>
                <a:lnTo>
                  <a:pt x="38519" y="0"/>
                </a:lnTo>
                <a:lnTo>
                  <a:pt x="23698" y="2971"/>
                </a:lnTo>
                <a:lnTo>
                  <a:pt x="11430" y="11137"/>
                </a:lnTo>
                <a:lnTo>
                  <a:pt x="3086" y="23380"/>
                </a:lnTo>
                <a:lnTo>
                  <a:pt x="0" y="38557"/>
                </a:lnTo>
                <a:lnTo>
                  <a:pt x="0" y="224053"/>
                </a:lnTo>
                <a:lnTo>
                  <a:pt x="2971" y="238861"/>
                </a:lnTo>
                <a:lnTo>
                  <a:pt x="11137" y="251053"/>
                </a:lnTo>
                <a:lnTo>
                  <a:pt x="23355" y="259168"/>
                </a:lnTo>
                <a:lnTo>
                  <a:pt x="38519" y="261797"/>
                </a:lnTo>
                <a:lnTo>
                  <a:pt x="223266" y="261797"/>
                </a:lnTo>
                <a:lnTo>
                  <a:pt x="238086" y="258826"/>
                </a:lnTo>
                <a:lnTo>
                  <a:pt x="250355" y="250748"/>
                </a:lnTo>
                <a:lnTo>
                  <a:pt x="253288" y="246532"/>
                </a:lnTo>
                <a:lnTo>
                  <a:pt x="258711" y="238747"/>
                </a:lnTo>
                <a:lnTo>
                  <a:pt x="261785" y="224053"/>
                </a:lnTo>
                <a:lnTo>
                  <a:pt x="261785" y="3855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7" name="bg object 2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002682" y="522588"/>
            <a:ext cx="210068" cy="21463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11336" y="566385"/>
            <a:ext cx="1958339" cy="6616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78205" y="1845564"/>
            <a:ext cx="4098290" cy="823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92735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015170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5845240" y="0"/>
                </a:moveTo>
                <a:lnTo>
                  <a:pt x="0" y="0"/>
                </a:lnTo>
                <a:lnTo>
                  <a:pt x="0" y="3287938"/>
                </a:lnTo>
                <a:lnTo>
                  <a:pt x="5845240" y="3287938"/>
                </a:lnTo>
                <a:lnTo>
                  <a:pt x="584524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5534" y="718480"/>
            <a:ext cx="4931907" cy="20092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5845240" y="0"/>
                </a:moveTo>
                <a:lnTo>
                  <a:pt x="0" y="0"/>
                </a:lnTo>
                <a:lnTo>
                  <a:pt x="0" y="3287938"/>
                </a:lnTo>
                <a:lnTo>
                  <a:pt x="5845240" y="3287938"/>
                </a:lnTo>
                <a:lnTo>
                  <a:pt x="584524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7506" y="548997"/>
            <a:ext cx="4159686" cy="6343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12011" y="1226837"/>
            <a:ext cx="3219450" cy="8826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69098" y="1888166"/>
            <a:ext cx="777875" cy="1111250"/>
          </a:xfrm>
          <a:custGeom>
            <a:avLst/>
            <a:gdLst/>
            <a:ahLst/>
            <a:cxnLst/>
            <a:rect l="l" t="t" r="r" b="b"/>
            <a:pathLst>
              <a:path w="777875" h="1111250">
                <a:moveTo>
                  <a:pt x="555619" y="0"/>
                </a:moveTo>
                <a:lnTo>
                  <a:pt x="0" y="555604"/>
                </a:lnTo>
                <a:lnTo>
                  <a:pt x="555619" y="1111197"/>
                </a:lnTo>
                <a:lnTo>
                  <a:pt x="777633" y="889182"/>
                </a:lnTo>
                <a:lnTo>
                  <a:pt x="777633" y="222019"/>
                </a:lnTo>
                <a:lnTo>
                  <a:pt x="555619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3249655" y="1887961"/>
            <a:ext cx="2400300" cy="1400175"/>
            <a:chOff x="3249655" y="1887961"/>
            <a:chExt cx="2400300" cy="1400175"/>
          </a:xfrm>
        </p:grpSpPr>
        <p:sp>
          <p:nvSpPr>
            <p:cNvPr id="4" name="object 4"/>
            <p:cNvSpPr/>
            <p:nvPr/>
          </p:nvSpPr>
          <p:spPr>
            <a:xfrm>
              <a:off x="3421532" y="2059829"/>
              <a:ext cx="939800" cy="939800"/>
            </a:xfrm>
            <a:custGeom>
              <a:avLst/>
              <a:gdLst/>
              <a:ahLst/>
              <a:cxnLst/>
              <a:rect l="l" t="t" r="r" b="b"/>
              <a:pathLst>
                <a:path w="939800" h="939800">
                  <a:moveTo>
                    <a:pt x="555619" y="0"/>
                  </a:moveTo>
                  <a:lnTo>
                    <a:pt x="0" y="555604"/>
                  </a:lnTo>
                  <a:lnTo>
                    <a:pt x="383743" y="939331"/>
                  </a:lnTo>
                  <a:lnTo>
                    <a:pt x="939332" y="383724"/>
                  </a:lnTo>
                  <a:lnTo>
                    <a:pt x="555619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249650" y="1887969"/>
              <a:ext cx="2400300" cy="1400175"/>
            </a:xfrm>
            <a:custGeom>
              <a:avLst/>
              <a:gdLst/>
              <a:ahLst/>
              <a:cxnLst/>
              <a:rect l="l" t="t" r="r" b="b"/>
              <a:pathLst>
                <a:path w="2400300" h="1400175">
                  <a:moveTo>
                    <a:pt x="757859" y="202247"/>
                  </a:moveTo>
                  <a:lnTo>
                    <a:pt x="555625" y="0"/>
                  </a:lnTo>
                  <a:lnTo>
                    <a:pt x="0" y="556387"/>
                  </a:lnTo>
                  <a:lnTo>
                    <a:pt x="202260" y="757859"/>
                  </a:lnTo>
                  <a:lnTo>
                    <a:pt x="757859" y="202247"/>
                  </a:lnTo>
                  <a:close/>
                </a:path>
                <a:path w="2400300" h="1400175">
                  <a:moveTo>
                    <a:pt x="2400236" y="1239862"/>
                  </a:moveTo>
                  <a:lnTo>
                    <a:pt x="1478191" y="317423"/>
                  </a:lnTo>
                  <a:lnTo>
                    <a:pt x="555345" y="1239862"/>
                  </a:lnTo>
                  <a:lnTo>
                    <a:pt x="715530" y="1399984"/>
                  </a:lnTo>
                  <a:lnTo>
                    <a:pt x="2240191" y="1399984"/>
                  </a:lnTo>
                  <a:lnTo>
                    <a:pt x="2400236" y="1239862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512" y="0"/>
            <a:ext cx="749300" cy="801370"/>
          </a:xfrm>
          <a:custGeom>
            <a:avLst/>
            <a:gdLst/>
            <a:ahLst/>
            <a:cxnLst/>
            <a:rect l="l" t="t" r="r" b="b"/>
            <a:pathLst>
              <a:path w="749300" h="801370">
                <a:moveTo>
                  <a:pt x="610284" y="0"/>
                </a:moveTo>
                <a:lnTo>
                  <a:pt x="0" y="0"/>
                </a:lnTo>
                <a:lnTo>
                  <a:pt x="0" y="714296"/>
                </a:lnTo>
                <a:lnTo>
                  <a:pt x="86618" y="800968"/>
                </a:lnTo>
                <a:lnTo>
                  <a:pt x="749176" y="138805"/>
                </a:lnTo>
                <a:lnTo>
                  <a:pt x="610284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44236" y="831163"/>
            <a:ext cx="2327910" cy="1466215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12700" marR="5080">
              <a:lnSpc>
                <a:spcPts val="2180"/>
              </a:lnSpc>
              <a:spcBef>
                <a:spcPts val="535"/>
              </a:spcBef>
            </a:pPr>
            <a:r>
              <a:rPr sz="2150" spc="100" dirty="0"/>
              <a:t>Enhancing Credit </a:t>
            </a:r>
            <a:r>
              <a:rPr sz="2150" spc="125" dirty="0"/>
              <a:t>Card</a:t>
            </a:r>
            <a:r>
              <a:rPr sz="2150" spc="10" dirty="0"/>
              <a:t> </a:t>
            </a:r>
            <a:r>
              <a:rPr sz="2150" spc="65" dirty="0"/>
              <a:t>Approval </a:t>
            </a:r>
            <a:r>
              <a:rPr sz="2150" spc="100" dirty="0"/>
              <a:t>Accuracy</a:t>
            </a:r>
            <a:r>
              <a:rPr sz="2150" spc="35" dirty="0"/>
              <a:t> </a:t>
            </a:r>
            <a:r>
              <a:rPr sz="2150" spc="85" dirty="0"/>
              <a:t>through </a:t>
            </a:r>
            <a:r>
              <a:rPr sz="2150" spc="114" dirty="0"/>
              <a:t>Machine</a:t>
            </a:r>
            <a:r>
              <a:rPr sz="2150" spc="100" dirty="0"/>
              <a:t> </a:t>
            </a:r>
            <a:r>
              <a:rPr sz="2150" spc="70" dirty="0"/>
              <a:t>Learning Predictions</a:t>
            </a:r>
            <a:endParaRPr sz="2150"/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76136" y="0"/>
            <a:ext cx="2072975" cy="23675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411077" y="0"/>
            <a:ext cx="2435860" cy="1732914"/>
            <a:chOff x="3411077" y="0"/>
            <a:chExt cx="2435860" cy="1732914"/>
          </a:xfrm>
        </p:grpSpPr>
        <p:sp>
          <p:nvSpPr>
            <p:cNvPr id="3" name="object 3"/>
            <p:cNvSpPr/>
            <p:nvPr/>
          </p:nvSpPr>
          <p:spPr>
            <a:xfrm>
              <a:off x="3582949" y="12"/>
              <a:ext cx="2264410" cy="1628139"/>
            </a:xfrm>
            <a:custGeom>
              <a:avLst/>
              <a:gdLst/>
              <a:ahLst/>
              <a:cxnLst/>
              <a:rect l="l" t="t" r="r" b="b"/>
              <a:pathLst>
                <a:path w="2264410" h="1628139">
                  <a:moveTo>
                    <a:pt x="939330" y="1012659"/>
                  </a:moveTo>
                  <a:lnTo>
                    <a:pt x="555586" y="628129"/>
                  </a:lnTo>
                  <a:lnTo>
                    <a:pt x="0" y="1183741"/>
                  </a:lnTo>
                  <a:lnTo>
                    <a:pt x="383717" y="1568259"/>
                  </a:lnTo>
                  <a:lnTo>
                    <a:pt x="939330" y="1012659"/>
                  </a:lnTo>
                  <a:close/>
                </a:path>
                <a:path w="2264410" h="1628139">
                  <a:moveTo>
                    <a:pt x="2263787" y="178587"/>
                  </a:moveTo>
                  <a:lnTo>
                    <a:pt x="2085187" y="0"/>
                  </a:lnTo>
                  <a:lnTo>
                    <a:pt x="1219022" y="0"/>
                  </a:lnTo>
                  <a:lnTo>
                    <a:pt x="621576" y="597433"/>
                  </a:lnTo>
                  <a:lnTo>
                    <a:pt x="1652104" y="1627962"/>
                  </a:lnTo>
                  <a:lnTo>
                    <a:pt x="2263787" y="1016292"/>
                  </a:lnTo>
                  <a:lnTo>
                    <a:pt x="2263787" y="178587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411077" y="457056"/>
              <a:ext cx="758190" cy="758190"/>
            </a:xfrm>
            <a:custGeom>
              <a:avLst/>
              <a:gdLst/>
              <a:ahLst/>
              <a:cxnLst/>
              <a:rect l="l" t="t" r="r" b="b"/>
              <a:pathLst>
                <a:path w="758189" h="758190">
                  <a:moveTo>
                    <a:pt x="555589" y="0"/>
                  </a:moveTo>
                  <a:lnTo>
                    <a:pt x="0" y="555604"/>
                  </a:lnTo>
                  <a:lnTo>
                    <a:pt x="202265" y="757857"/>
                  </a:lnTo>
                  <a:lnTo>
                    <a:pt x="757854" y="201454"/>
                  </a:lnTo>
                  <a:lnTo>
                    <a:pt x="555589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286451" y="1110580"/>
              <a:ext cx="560705" cy="622300"/>
            </a:xfrm>
            <a:custGeom>
              <a:avLst/>
              <a:gdLst/>
              <a:ahLst/>
              <a:cxnLst/>
              <a:rect l="l" t="t" r="r" b="b"/>
              <a:pathLst>
                <a:path w="560704" h="622300">
                  <a:moveTo>
                    <a:pt x="560295" y="0"/>
                  </a:moveTo>
                  <a:lnTo>
                    <a:pt x="0" y="559793"/>
                  </a:lnTo>
                  <a:lnTo>
                    <a:pt x="62240" y="622039"/>
                  </a:lnTo>
                  <a:lnTo>
                    <a:pt x="560295" y="123539"/>
                  </a:lnTo>
                  <a:lnTo>
                    <a:pt x="560295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1512" y="1298544"/>
            <a:ext cx="1475740" cy="1989455"/>
            <a:chOff x="1512" y="1298544"/>
            <a:chExt cx="1475740" cy="1989455"/>
          </a:xfrm>
        </p:grpSpPr>
        <p:sp>
          <p:nvSpPr>
            <p:cNvPr id="7" name="object 7"/>
            <p:cNvSpPr/>
            <p:nvPr/>
          </p:nvSpPr>
          <p:spPr>
            <a:xfrm>
              <a:off x="1512" y="2174022"/>
              <a:ext cx="1475740" cy="1114425"/>
            </a:xfrm>
            <a:custGeom>
              <a:avLst/>
              <a:gdLst/>
              <a:ahLst/>
              <a:cxnLst/>
              <a:rect l="l" t="t" r="r" b="b"/>
              <a:pathLst>
                <a:path w="1475740" h="1114425">
                  <a:moveTo>
                    <a:pt x="445032" y="0"/>
                  </a:moveTo>
                  <a:lnTo>
                    <a:pt x="0" y="444856"/>
                  </a:lnTo>
                  <a:lnTo>
                    <a:pt x="0" y="1113924"/>
                  </a:lnTo>
                  <a:lnTo>
                    <a:pt x="1391791" y="1113924"/>
                  </a:lnTo>
                  <a:lnTo>
                    <a:pt x="1475551" y="1030125"/>
                  </a:lnTo>
                  <a:lnTo>
                    <a:pt x="445032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12" y="1298544"/>
              <a:ext cx="615950" cy="1231265"/>
            </a:xfrm>
            <a:custGeom>
              <a:avLst/>
              <a:gdLst/>
              <a:ahLst/>
              <a:cxnLst/>
              <a:rect l="l" t="t" r="r" b="b"/>
              <a:pathLst>
                <a:path w="615950" h="1231264">
                  <a:moveTo>
                    <a:pt x="0" y="0"/>
                  </a:moveTo>
                  <a:lnTo>
                    <a:pt x="0" y="1231134"/>
                  </a:lnTo>
                  <a:lnTo>
                    <a:pt x="615564" y="6155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0656" rIns="0" bIns="0" rtlCol="0">
            <a:spAutoFit/>
          </a:bodyPr>
          <a:lstStyle/>
          <a:p>
            <a:pPr marL="599440">
              <a:lnSpc>
                <a:spcPct val="100000"/>
              </a:lnSpc>
              <a:spcBef>
                <a:spcPts val="105"/>
              </a:spcBef>
            </a:pPr>
            <a:r>
              <a:rPr sz="2150" spc="80" dirty="0"/>
              <a:t>Introduction</a:t>
            </a:r>
            <a:endParaRPr sz="2150"/>
          </a:p>
        </p:txBody>
      </p:sp>
      <p:sp>
        <p:nvSpPr>
          <p:cNvPr id="10" name="object 10"/>
          <p:cNvSpPr txBox="1"/>
          <p:nvPr/>
        </p:nvSpPr>
        <p:spPr>
          <a:xfrm>
            <a:off x="1205225" y="1242353"/>
            <a:ext cx="1880870" cy="6838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316230" algn="r">
              <a:lnSpc>
                <a:spcPct val="101600"/>
              </a:lnSpc>
              <a:spcBef>
                <a:spcPts val="95"/>
              </a:spcBef>
            </a:pPr>
            <a:r>
              <a:rPr sz="850" spc="50" dirty="0">
                <a:solidFill>
                  <a:srgbClr val="FFFFFF"/>
                </a:solidFill>
                <a:latin typeface="Tahoma"/>
                <a:cs typeface="Tahoma"/>
              </a:rPr>
              <a:t>Our</a:t>
            </a:r>
            <a:r>
              <a:rPr sz="850" spc="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10" dirty="0">
                <a:solidFill>
                  <a:srgbClr val="FFFFFF"/>
                </a:solidFill>
                <a:latin typeface="Tahoma"/>
                <a:cs typeface="Tahoma"/>
              </a:rPr>
              <a:t>objective</a:t>
            </a:r>
            <a:r>
              <a:rPr sz="850" spc="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10" dirty="0">
                <a:solidFill>
                  <a:srgbClr val="FFFFFF"/>
                </a:solidFill>
                <a:latin typeface="Tahoma"/>
                <a:cs typeface="Tahoma"/>
              </a:rPr>
              <a:t>is</a:t>
            </a:r>
            <a:r>
              <a:rPr sz="850" spc="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10" dirty="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sz="850" spc="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10" dirty="0">
                <a:solidFill>
                  <a:srgbClr val="FFFFFF"/>
                </a:solidFill>
                <a:latin typeface="Tahoma"/>
                <a:cs typeface="Tahoma"/>
              </a:rPr>
              <a:t>identify</a:t>
            </a:r>
            <a:r>
              <a:rPr sz="850" spc="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-25" dirty="0">
                <a:solidFill>
                  <a:srgbClr val="FFFFFF"/>
                </a:solidFill>
                <a:latin typeface="Tahoma"/>
                <a:cs typeface="Tahoma"/>
              </a:rPr>
              <a:t>key </a:t>
            </a:r>
            <a:r>
              <a:rPr sz="850" spc="20" dirty="0">
                <a:solidFill>
                  <a:srgbClr val="FFFFFF"/>
                </a:solidFill>
                <a:latin typeface="Tahoma"/>
                <a:cs typeface="Tahoma"/>
              </a:rPr>
              <a:t>determinants</a:t>
            </a:r>
            <a:r>
              <a:rPr sz="850" spc="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20" dirty="0">
                <a:solidFill>
                  <a:srgbClr val="FFFFFF"/>
                </a:solidFill>
                <a:latin typeface="Tahoma"/>
                <a:cs typeface="Tahoma"/>
              </a:rPr>
              <a:t>inﬂuencing</a:t>
            </a:r>
            <a:r>
              <a:rPr sz="850" spc="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20" dirty="0">
                <a:solidFill>
                  <a:srgbClr val="FFFFFF"/>
                </a:solidFill>
                <a:latin typeface="Tahoma"/>
                <a:cs typeface="Tahoma"/>
              </a:rPr>
              <a:t>credit</a:t>
            </a:r>
            <a:r>
              <a:rPr sz="850" spc="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-20" dirty="0">
                <a:solidFill>
                  <a:srgbClr val="FFFFFF"/>
                </a:solidFill>
                <a:latin typeface="Tahoma"/>
                <a:cs typeface="Tahoma"/>
              </a:rPr>
              <a:t>card </a:t>
            </a:r>
            <a:r>
              <a:rPr sz="850" spc="10" dirty="0">
                <a:solidFill>
                  <a:srgbClr val="FFFFFF"/>
                </a:solidFill>
                <a:latin typeface="Tahoma"/>
                <a:cs typeface="Tahoma"/>
              </a:rPr>
              <a:t>approval</a:t>
            </a:r>
            <a:r>
              <a:rPr sz="850" spc="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10" dirty="0">
                <a:solidFill>
                  <a:srgbClr val="FFFFFF"/>
                </a:solidFill>
                <a:latin typeface="Tahoma"/>
                <a:cs typeface="Tahoma"/>
              </a:rPr>
              <a:t>outcomes,</a:t>
            </a:r>
            <a:r>
              <a:rPr sz="850" spc="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-10" dirty="0">
                <a:solidFill>
                  <a:srgbClr val="FFFFFF"/>
                </a:solidFill>
                <a:latin typeface="Tahoma"/>
                <a:cs typeface="Tahoma"/>
              </a:rPr>
              <a:t>enabling </a:t>
            </a:r>
            <a:r>
              <a:rPr sz="850" spc="20" dirty="0">
                <a:solidFill>
                  <a:srgbClr val="FFFFFF"/>
                </a:solidFill>
                <a:latin typeface="Tahoma"/>
                <a:cs typeface="Tahoma"/>
              </a:rPr>
              <a:t>stakeholders</a:t>
            </a:r>
            <a:r>
              <a:rPr sz="850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20" dirty="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sz="850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20" dirty="0">
                <a:solidFill>
                  <a:srgbClr val="FFFFFF"/>
                </a:solidFill>
                <a:latin typeface="Tahoma"/>
                <a:cs typeface="Tahoma"/>
              </a:rPr>
              <a:t>optimize</a:t>
            </a:r>
            <a:r>
              <a:rPr sz="850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-10" dirty="0">
                <a:solidFill>
                  <a:srgbClr val="FFFFFF"/>
                </a:solidFill>
                <a:latin typeface="Tahoma"/>
                <a:cs typeface="Tahoma"/>
              </a:rPr>
              <a:t>processes </a:t>
            </a:r>
            <a:r>
              <a:rPr sz="850" spc="20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850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20" dirty="0">
                <a:solidFill>
                  <a:srgbClr val="FFFFFF"/>
                </a:solidFill>
                <a:latin typeface="Tahoma"/>
                <a:cs typeface="Tahoma"/>
              </a:rPr>
              <a:t>enhance</a:t>
            </a:r>
            <a:r>
              <a:rPr sz="850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20" dirty="0">
                <a:solidFill>
                  <a:srgbClr val="FFFFFF"/>
                </a:solidFill>
                <a:latin typeface="Tahoma"/>
                <a:cs typeface="Tahoma"/>
              </a:rPr>
              <a:t>customer</a:t>
            </a:r>
            <a:r>
              <a:rPr sz="850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50" spc="-10" dirty="0">
                <a:solidFill>
                  <a:srgbClr val="FFFFFF"/>
                </a:solidFill>
                <a:latin typeface="Tahoma"/>
                <a:cs typeface="Tahoma"/>
              </a:rPr>
              <a:t>satisfaction.</a:t>
            </a:r>
            <a:endParaRPr sz="85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794598" y="1166647"/>
            <a:ext cx="1294130" cy="30480"/>
          </a:xfrm>
          <a:custGeom>
            <a:avLst/>
            <a:gdLst/>
            <a:ahLst/>
            <a:cxnLst/>
            <a:rect l="l" t="t" r="r" b="b"/>
            <a:pathLst>
              <a:path w="1294130" h="30480">
                <a:moveTo>
                  <a:pt x="1293863" y="0"/>
                </a:moveTo>
                <a:lnTo>
                  <a:pt x="0" y="0"/>
                </a:lnTo>
                <a:lnTo>
                  <a:pt x="0" y="30454"/>
                </a:lnTo>
                <a:lnTo>
                  <a:pt x="1293863" y="30454"/>
                </a:lnTo>
                <a:lnTo>
                  <a:pt x="1293863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46988" y="1061668"/>
            <a:ext cx="2036673" cy="203667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28649" y="183713"/>
            <a:ext cx="2592070" cy="3625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200" b="1" dirty="0">
                <a:latin typeface="Cambria"/>
                <a:cs typeface="Cambria"/>
              </a:rPr>
              <a:t>Problem</a:t>
            </a:r>
            <a:r>
              <a:rPr sz="2200" b="1" spc="190" dirty="0">
                <a:latin typeface="Cambria"/>
                <a:cs typeface="Cambria"/>
              </a:rPr>
              <a:t> </a:t>
            </a:r>
            <a:r>
              <a:rPr sz="2200" b="1" spc="-10" dirty="0">
                <a:latin typeface="Cambria"/>
                <a:cs typeface="Cambria"/>
              </a:rPr>
              <a:t>Statement</a:t>
            </a:r>
            <a:endParaRPr sz="2200">
              <a:latin typeface="Cambria"/>
              <a:cs typeface="Cambr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46531" y="823743"/>
            <a:ext cx="2893695" cy="100774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065" marR="5080" indent="36830" algn="ctr">
              <a:lnSpc>
                <a:spcPct val="103099"/>
              </a:lnSpc>
              <a:spcBef>
                <a:spcPts val="90"/>
              </a:spcBef>
            </a:pPr>
            <a:r>
              <a:rPr sz="1250" spc="6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2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55" dirty="0">
                <a:solidFill>
                  <a:srgbClr val="FFFFFF"/>
                </a:solidFill>
                <a:latin typeface="Cambria"/>
                <a:cs typeface="Cambria"/>
              </a:rPr>
              <a:t>challenge</a:t>
            </a:r>
            <a:r>
              <a:rPr sz="12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dirty="0">
                <a:solidFill>
                  <a:srgbClr val="FFFFFF"/>
                </a:solidFill>
                <a:latin typeface="Cambria"/>
                <a:cs typeface="Cambria"/>
              </a:rPr>
              <a:t>lies</a:t>
            </a:r>
            <a:r>
              <a:rPr sz="12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6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12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50" dirty="0">
                <a:solidFill>
                  <a:srgbClr val="FFFFFF"/>
                </a:solidFill>
                <a:latin typeface="Cambria"/>
                <a:cs typeface="Cambria"/>
              </a:rPr>
              <a:t>understanding </a:t>
            </a:r>
            <a:r>
              <a:rPr sz="1250" spc="6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2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dirty="0">
                <a:solidFill>
                  <a:srgbClr val="FFFFFF"/>
                </a:solidFill>
                <a:latin typeface="Cambria"/>
                <a:cs typeface="Cambria"/>
              </a:rPr>
              <a:t>key</a:t>
            </a:r>
            <a:r>
              <a:rPr sz="125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55" dirty="0">
                <a:solidFill>
                  <a:srgbClr val="FFFFFF"/>
                </a:solidFill>
                <a:latin typeface="Cambria"/>
                <a:cs typeface="Cambria"/>
              </a:rPr>
              <a:t>factors</a:t>
            </a:r>
            <a:r>
              <a:rPr sz="12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65" dirty="0">
                <a:solidFill>
                  <a:srgbClr val="FFFFFF"/>
                </a:solidFill>
                <a:latin typeface="Cambria"/>
                <a:cs typeface="Cambria"/>
              </a:rPr>
              <a:t>influencing</a:t>
            </a:r>
            <a:r>
              <a:rPr sz="12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50" dirty="0">
                <a:solidFill>
                  <a:srgbClr val="FFFFFF"/>
                </a:solidFill>
                <a:latin typeface="Cambria"/>
                <a:cs typeface="Cambria"/>
              </a:rPr>
              <a:t>credit</a:t>
            </a:r>
            <a:r>
              <a:rPr sz="12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40" dirty="0">
                <a:solidFill>
                  <a:srgbClr val="FFFFFF"/>
                </a:solidFill>
                <a:latin typeface="Cambria"/>
                <a:cs typeface="Cambria"/>
              </a:rPr>
              <a:t>card </a:t>
            </a:r>
            <a:r>
              <a:rPr sz="1250" spc="45" dirty="0">
                <a:solidFill>
                  <a:srgbClr val="FFFFFF"/>
                </a:solidFill>
                <a:latin typeface="Cambria"/>
                <a:cs typeface="Cambria"/>
              </a:rPr>
              <a:t>approval</a:t>
            </a:r>
            <a:r>
              <a:rPr sz="12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60" dirty="0">
                <a:solidFill>
                  <a:srgbClr val="FFFFFF"/>
                </a:solidFill>
                <a:latin typeface="Cambria"/>
                <a:cs typeface="Cambria"/>
              </a:rPr>
              <a:t>decisions</a:t>
            </a:r>
            <a:r>
              <a:rPr sz="12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75" dirty="0">
                <a:solidFill>
                  <a:srgbClr val="FFFFFF"/>
                </a:solidFill>
                <a:latin typeface="Cambria"/>
                <a:cs typeface="Cambria"/>
              </a:rPr>
              <a:t>and </a:t>
            </a:r>
            <a:r>
              <a:rPr sz="1250" spc="55" dirty="0">
                <a:solidFill>
                  <a:srgbClr val="FFFFFF"/>
                </a:solidFill>
                <a:latin typeface="Cambria"/>
                <a:cs typeface="Cambria"/>
              </a:rPr>
              <a:t>building</a:t>
            </a:r>
            <a:r>
              <a:rPr sz="12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-50" dirty="0">
                <a:solidFill>
                  <a:srgbClr val="FFFFFF"/>
                </a:solidFill>
                <a:latin typeface="Cambria"/>
                <a:cs typeface="Cambria"/>
              </a:rPr>
              <a:t>a </a:t>
            </a:r>
            <a:r>
              <a:rPr sz="1250" spc="50" dirty="0">
                <a:solidFill>
                  <a:srgbClr val="FFFFFF"/>
                </a:solidFill>
                <a:latin typeface="Cambria"/>
                <a:cs typeface="Cambria"/>
              </a:rPr>
              <a:t>predictive</a:t>
            </a:r>
            <a:r>
              <a:rPr sz="12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85" dirty="0">
                <a:solidFill>
                  <a:srgbClr val="FFFFFF"/>
                </a:solidFill>
                <a:latin typeface="Cambria"/>
                <a:cs typeface="Cambria"/>
              </a:rPr>
              <a:t>model</a:t>
            </a:r>
            <a:r>
              <a:rPr sz="12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6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12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dirty="0">
                <a:solidFill>
                  <a:srgbClr val="FFFFFF"/>
                </a:solidFill>
                <a:latin typeface="Cambria"/>
                <a:cs typeface="Cambria"/>
              </a:rPr>
              <a:t>assist</a:t>
            </a:r>
            <a:r>
              <a:rPr sz="12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6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12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30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250" spc="70" dirty="0">
                <a:solidFill>
                  <a:srgbClr val="FFFFFF"/>
                </a:solidFill>
                <a:latin typeface="Cambria"/>
                <a:cs typeface="Cambria"/>
              </a:rPr>
              <a:t>decision-</a:t>
            </a:r>
            <a:r>
              <a:rPr sz="1250" spc="75" dirty="0">
                <a:solidFill>
                  <a:srgbClr val="FFFFFF"/>
                </a:solidFill>
                <a:latin typeface="Cambria"/>
                <a:cs typeface="Cambria"/>
              </a:rPr>
              <a:t>making</a:t>
            </a:r>
            <a:r>
              <a:rPr sz="1250" spc="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250" spc="45" dirty="0">
                <a:solidFill>
                  <a:srgbClr val="FFFFFF"/>
                </a:solidFill>
                <a:latin typeface="Cambria"/>
                <a:cs typeface="Cambria"/>
              </a:rPr>
              <a:t>process.</a:t>
            </a:r>
            <a:endParaRPr sz="12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02" y="0"/>
            <a:ext cx="5842635" cy="3288029"/>
            <a:chOff x="3202" y="0"/>
            <a:chExt cx="5842635" cy="328802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02" y="1867"/>
              <a:ext cx="5842192" cy="328607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149742" y="404704"/>
              <a:ext cx="2061210" cy="2061210"/>
            </a:xfrm>
            <a:custGeom>
              <a:avLst/>
              <a:gdLst/>
              <a:ahLst/>
              <a:cxnLst/>
              <a:rect l="l" t="t" r="r" b="b"/>
              <a:pathLst>
                <a:path w="2061210" h="2061210">
                  <a:moveTo>
                    <a:pt x="1030528" y="0"/>
                  </a:moveTo>
                  <a:lnTo>
                    <a:pt x="0" y="1030129"/>
                  </a:lnTo>
                  <a:lnTo>
                    <a:pt x="1030528" y="2061057"/>
                  </a:lnTo>
                  <a:lnTo>
                    <a:pt x="2061057" y="1030129"/>
                  </a:lnTo>
                  <a:lnTo>
                    <a:pt x="1030528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289761" y="0"/>
              <a:ext cx="2061210" cy="1175385"/>
            </a:xfrm>
            <a:custGeom>
              <a:avLst/>
              <a:gdLst/>
              <a:ahLst/>
              <a:cxnLst/>
              <a:rect l="l" t="t" r="r" b="b"/>
              <a:pathLst>
                <a:path w="2061210" h="1175385">
                  <a:moveTo>
                    <a:pt x="1916261" y="0"/>
                  </a:moveTo>
                  <a:lnTo>
                    <a:pt x="144782" y="0"/>
                  </a:lnTo>
                  <a:lnTo>
                    <a:pt x="0" y="144779"/>
                  </a:lnTo>
                  <a:lnTo>
                    <a:pt x="1030516" y="1175324"/>
                  </a:lnTo>
                  <a:lnTo>
                    <a:pt x="2061045" y="144779"/>
                  </a:lnTo>
                  <a:lnTo>
                    <a:pt x="1916261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582954" y="937"/>
              <a:ext cx="2262505" cy="3285490"/>
            </a:xfrm>
            <a:custGeom>
              <a:avLst/>
              <a:gdLst/>
              <a:ahLst/>
              <a:cxnLst/>
              <a:rect l="l" t="t" r="r" b="b"/>
              <a:pathLst>
                <a:path w="2262504" h="3285490">
                  <a:moveTo>
                    <a:pt x="2261984" y="0"/>
                  </a:moveTo>
                  <a:lnTo>
                    <a:pt x="0" y="0"/>
                  </a:lnTo>
                  <a:lnTo>
                    <a:pt x="0" y="3284890"/>
                  </a:lnTo>
                  <a:lnTo>
                    <a:pt x="2261984" y="3284890"/>
                  </a:lnTo>
                  <a:lnTo>
                    <a:pt x="2261984" y="0"/>
                  </a:lnTo>
                  <a:close/>
                </a:path>
              </a:pathLst>
            </a:custGeom>
            <a:solidFill>
              <a:srgbClr val="2829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008515" y="521264"/>
            <a:ext cx="1727835" cy="3543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150" spc="114" dirty="0"/>
              <a:t>Data</a:t>
            </a:r>
            <a:r>
              <a:rPr sz="2150" dirty="0"/>
              <a:t> </a:t>
            </a:r>
            <a:r>
              <a:rPr sz="2150" spc="45" dirty="0"/>
              <a:t>Analysis</a:t>
            </a:r>
            <a:endParaRPr sz="2150"/>
          </a:p>
        </p:txBody>
      </p:sp>
      <p:grpSp>
        <p:nvGrpSpPr>
          <p:cNvPr id="8" name="object 8"/>
          <p:cNvGrpSpPr/>
          <p:nvPr/>
        </p:nvGrpSpPr>
        <p:grpSpPr>
          <a:xfrm>
            <a:off x="4847508" y="1121782"/>
            <a:ext cx="880110" cy="376555"/>
            <a:chOff x="4847508" y="1121782"/>
            <a:chExt cx="880110" cy="376555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50495" y="1383600"/>
              <a:ext cx="877001" cy="114147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847508" y="1121782"/>
              <a:ext cx="288096" cy="88891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3800142" y="1087306"/>
            <a:ext cx="1938655" cy="814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1770" marR="5080" indent="-81915">
              <a:lnSpc>
                <a:spcPct val="101099"/>
              </a:lnSpc>
              <a:spcBef>
                <a:spcPts val="100"/>
              </a:spcBef>
              <a:tabLst>
                <a:tab pos="1361440" algn="l"/>
              </a:tabLst>
            </a:pP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Utilizing</a:t>
            </a:r>
            <a:r>
              <a:rPr sz="85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spc="-10" dirty="0">
                <a:solidFill>
                  <a:srgbClr val="FFFFFF"/>
                </a:solidFill>
                <a:latin typeface="Trebuchet MS"/>
                <a:cs typeface="Trebuchet MS"/>
              </a:rPr>
              <a:t>historical</a:t>
            </a: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850" spc="-10" dirty="0">
                <a:solidFill>
                  <a:srgbClr val="FFFFFF"/>
                </a:solidFill>
                <a:latin typeface="Trebuchet MS"/>
                <a:cs typeface="Trebuchet MS"/>
              </a:rPr>
              <a:t>application data,</a:t>
            </a:r>
            <a:r>
              <a:rPr sz="850" spc="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we</a:t>
            </a:r>
            <a:r>
              <a:rPr sz="85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sz="85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identify</a:t>
            </a:r>
            <a:r>
              <a:rPr sz="85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patterns</a:t>
            </a:r>
            <a:r>
              <a:rPr sz="85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spc="-2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endParaRPr sz="850">
              <a:latin typeface="Trebuchet MS"/>
              <a:cs typeface="Trebuchet MS"/>
            </a:endParaRPr>
          </a:p>
          <a:p>
            <a:pPr marL="72390">
              <a:lnSpc>
                <a:spcPct val="100000"/>
              </a:lnSpc>
              <a:spcBef>
                <a:spcPts val="10"/>
              </a:spcBef>
            </a:pP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trends</a:t>
            </a:r>
            <a:r>
              <a:rPr sz="8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850" spc="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train</a:t>
            </a:r>
            <a:r>
              <a:rPr sz="8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spc="-25" dirty="0">
                <a:solidFill>
                  <a:srgbClr val="FFFFFF"/>
                </a:solidFill>
                <a:latin typeface="Trebuchet MS"/>
                <a:cs typeface="Trebuchet MS"/>
              </a:rPr>
              <a:t>our</a:t>
            </a:r>
            <a:endParaRPr sz="850">
              <a:latin typeface="Trebuchet MS"/>
              <a:cs typeface="Trebuchet MS"/>
            </a:endParaRPr>
          </a:p>
          <a:p>
            <a:pPr marL="12700" marR="5080" indent="678180" algn="r">
              <a:lnSpc>
                <a:spcPts val="1050"/>
              </a:lnSpc>
              <a:spcBef>
                <a:spcPts val="20"/>
              </a:spcBef>
            </a:pP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models.</a:t>
            </a:r>
            <a:r>
              <a:rPr sz="85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8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8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spc="-10" dirty="0">
                <a:solidFill>
                  <a:srgbClr val="FFFFFF"/>
                </a:solidFill>
                <a:latin typeface="Trebuchet MS"/>
                <a:cs typeface="Trebuchet MS"/>
              </a:rPr>
              <a:t>will</a:t>
            </a:r>
            <a:r>
              <a:rPr sz="8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spc="-25" dirty="0">
                <a:solidFill>
                  <a:srgbClr val="FFFFFF"/>
                </a:solidFill>
                <a:latin typeface="Trebuchet MS"/>
                <a:cs typeface="Trebuchet MS"/>
              </a:rPr>
              <a:t>be </a:t>
            </a:r>
            <a:r>
              <a:rPr sz="850" spc="20" dirty="0">
                <a:solidFill>
                  <a:srgbClr val="FFFFFF"/>
                </a:solidFill>
                <a:latin typeface="Trebuchet MS"/>
                <a:cs typeface="Trebuchet MS"/>
              </a:rPr>
              <a:t>preprocessed</a:t>
            </a:r>
            <a:r>
              <a:rPr sz="850" spc="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spc="2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8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spc="20" dirty="0">
                <a:solidFill>
                  <a:srgbClr val="FFFFFF"/>
                </a:solidFill>
                <a:latin typeface="Trebuchet MS"/>
                <a:cs typeface="Trebuchet MS"/>
              </a:rPr>
              <a:t>ensure</a:t>
            </a:r>
            <a:r>
              <a:rPr sz="8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spc="10" dirty="0">
                <a:solidFill>
                  <a:srgbClr val="FFFFFF"/>
                </a:solidFill>
                <a:latin typeface="Trebuchet MS"/>
                <a:cs typeface="Trebuchet MS"/>
              </a:rPr>
              <a:t>accuracy</a:t>
            </a:r>
            <a:r>
              <a:rPr sz="8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850" spc="-2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endParaRPr sz="850">
              <a:latin typeface="Trebuchet MS"/>
              <a:cs typeface="Trebuchet MS"/>
            </a:endParaRPr>
          </a:p>
          <a:p>
            <a:pPr marR="5715" algn="r">
              <a:lnSpc>
                <a:spcPts val="994"/>
              </a:lnSpc>
            </a:pPr>
            <a:r>
              <a:rPr sz="850" spc="-10" dirty="0">
                <a:solidFill>
                  <a:srgbClr val="FFFFFF"/>
                </a:solidFill>
                <a:latin typeface="Trebuchet MS"/>
                <a:cs typeface="Trebuchet MS"/>
              </a:rPr>
              <a:t>reliability.</a:t>
            </a:r>
            <a:endParaRPr sz="850">
              <a:latin typeface="Trebuchet MS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447032" y="1011605"/>
            <a:ext cx="1294130" cy="30480"/>
          </a:xfrm>
          <a:custGeom>
            <a:avLst/>
            <a:gdLst/>
            <a:ahLst/>
            <a:cxnLst/>
            <a:rect l="l" t="t" r="r" b="b"/>
            <a:pathLst>
              <a:path w="1294129" h="30480">
                <a:moveTo>
                  <a:pt x="1293863" y="0"/>
                </a:moveTo>
                <a:lnTo>
                  <a:pt x="0" y="0"/>
                </a:lnTo>
                <a:lnTo>
                  <a:pt x="0" y="30441"/>
                </a:lnTo>
                <a:lnTo>
                  <a:pt x="1293863" y="30441"/>
                </a:lnTo>
                <a:lnTo>
                  <a:pt x="1293863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041769" y="0"/>
            <a:ext cx="1805305" cy="1833245"/>
            <a:chOff x="4041769" y="0"/>
            <a:chExt cx="1805305" cy="1833245"/>
          </a:xfrm>
        </p:grpSpPr>
        <p:sp>
          <p:nvSpPr>
            <p:cNvPr id="3" name="object 3"/>
            <p:cNvSpPr/>
            <p:nvPr/>
          </p:nvSpPr>
          <p:spPr>
            <a:xfrm>
              <a:off x="5234726" y="893420"/>
              <a:ext cx="612140" cy="939800"/>
            </a:xfrm>
            <a:custGeom>
              <a:avLst/>
              <a:gdLst/>
              <a:ahLst/>
              <a:cxnLst/>
              <a:rect l="l" t="t" r="r" b="b"/>
              <a:pathLst>
                <a:path w="612139" h="939800">
                  <a:moveTo>
                    <a:pt x="555985" y="0"/>
                  </a:moveTo>
                  <a:lnTo>
                    <a:pt x="0" y="555604"/>
                  </a:lnTo>
                  <a:lnTo>
                    <a:pt x="383987" y="939332"/>
                  </a:lnTo>
                  <a:lnTo>
                    <a:pt x="612023" y="711465"/>
                  </a:lnTo>
                  <a:lnTo>
                    <a:pt x="612023" y="55995"/>
                  </a:lnTo>
                  <a:lnTo>
                    <a:pt x="555985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041762" y="12"/>
              <a:ext cx="1805305" cy="1479550"/>
            </a:xfrm>
            <a:custGeom>
              <a:avLst/>
              <a:gdLst/>
              <a:ahLst/>
              <a:cxnLst/>
              <a:rect l="l" t="t" r="r" b="b"/>
              <a:pathLst>
                <a:path w="1805304" h="1479550">
                  <a:moveTo>
                    <a:pt x="1779358" y="923798"/>
                  </a:moveTo>
                  <a:lnTo>
                    <a:pt x="1577733" y="721537"/>
                  </a:lnTo>
                  <a:lnTo>
                    <a:pt x="1021753" y="1277137"/>
                  </a:lnTo>
                  <a:lnTo>
                    <a:pt x="1223352" y="1479397"/>
                  </a:lnTo>
                  <a:lnTo>
                    <a:pt x="1779358" y="923798"/>
                  </a:lnTo>
                  <a:close/>
                </a:path>
                <a:path w="1805304" h="1479550">
                  <a:moveTo>
                    <a:pt x="1804962" y="0"/>
                  </a:moveTo>
                  <a:lnTo>
                    <a:pt x="0" y="0"/>
                  </a:lnTo>
                  <a:lnTo>
                    <a:pt x="983132" y="983132"/>
                  </a:lnTo>
                  <a:lnTo>
                    <a:pt x="1804962" y="161290"/>
                  </a:lnTo>
                  <a:lnTo>
                    <a:pt x="1804962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4815809" y="2133469"/>
            <a:ext cx="1031240" cy="1155065"/>
          </a:xfrm>
          <a:custGeom>
            <a:avLst/>
            <a:gdLst/>
            <a:ahLst/>
            <a:cxnLst/>
            <a:rect l="l" t="t" r="r" b="b"/>
            <a:pathLst>
              <a:path w="1031239" h="1155064">
                <a:moveTo>
                  <a:pt x="1030528" y="0"/>
                </a:moveTo>
                <a:lnTo>
                  <a:pt x="0" y="1030926"/>
                </a:lnTo>
                <a:lnTo>
                  <a:pt x="123599" y="1154477"/>
                </a:lnTo>
                <a:lnTo>
                  <a:pt x="1030937" y="1154477"/>
                </a:lnTo>
                <a:lnTo>
                  <a:pt x="1030937" y="408"/>
                </a:lnTo>
                <a:lnTo>
                  <a:pt x="1030528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3710878" y="260676"/>
            <a:ext cx="2136140" cy="2820035"/>
            <a:chOff x="3710878" y="260676"/>
            <a:chExt cx="2136140" cy="2820035"/>
          </a:xfrm>
        </p:grpSpPr>
        <p:sp>
          <p:nvSpPr>
            <p:cNvPr id="7" name="object 7"/>
            <p:cNvSpPr/>
            <p:nvPr/>
          </p:nvSpPr>
          <p:spPr>
            <a:xfrm>
              <a:off x="5069921" y="260676"/>
              <a:ext cx="777240" cy="838835"/>
            </a:xfrm>
            <a:custGeom>
              <a:avLst/>
              <a:gdLst/>
              <a:ahLst/>
              <a:cxnLst/>
              <a:rect l="l" t="t" r="r" b="b"/>
              <a:pathLst>
                <a:path w="777239" h="838835">
                  <a:moveTo>
                    <a:pt x="776834" y="0"/>
                  </a:moveTo>
                  <a:lnTo>
                    <a:pt x="0" y="776847"/>
                  </a:lnTo>
                  <a:lnTo>
                    <a:pt x="62240" y="838295"/>
                  </a:lnTo>
                  <a:lnTo>
                    <a:pt x="776834" y="123688"/>
                  </a:lnTo>
                  <a:lnTo>
                    <a:pt x="776834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10878" y="1043964"/>
              <a:ext cx="2036643" cy="2036670"/>
            </a:xfrm>
            <a:prstGeom prst="rect">
              <a:avLst/>
            </a:prstGeom>
          </p:spPr>
        </p:pic>
      </p:grpSp>
      <p:grpSp>
        <p:nvGrpSpPr>
          <p:cNvPr id="9" name="object 9"/>
          <p:cNvGrpSpPr/>
          <p:nvPr/>
        </p:nvGrpSpPr>
        <p:grpSpPr>
          <a:xfrm>
            <a:off x="1512" y="219284"/>
            <a:ext cx="1235075" cy="3068955"/>
            <a:chOff x="1512" y="219284"/>
            <a:chExt cx="1235075" cy="3068955"/>
          </a:xfrm>
        </p:grpSpPr>
        <p:sp>
          <p:nvSpPr>
            <p:cNvPr id="10" name="object 10"/>
            <p:cNvSpPr/>
            <p:nvPr/>
          </p:nvSpPr>
          <p:spPr>
            <a:xfrm>
              <a:off x="1512" y="219284"/>
              <a:ext cx="936625" cy="1873250"/>
            </a:xfrm>
            <a:custGeom>
              <a:avLst/>
              <a:gdLst/>
              <a:ahLst/>
              <a:cxnLst/>
              <a:rect l="l" t="t" r="r" b="b"/>
              <a:pathLst>
                <a:path w="936625" h="1873250">
                  <a:moveTo>
                    <a:pt x="0" y="0"/>
                  </a:moveTo>
                  <a:lnTo>
                    <a:pt x="0" y="1873071"/>
                  </a:lnTo>
                  <a:lnTo>
                    <a:pt x="936546" y="936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512" y="1987070"/>
              <a:ext cx="1235075" cy="1301115"/>
            </a:xfrm>
            <a:custGeom>
              <a:avLst/>
              <a:gdLst/>
              <a:ahLst/>
              <a:cxnLst/>
              <a:rect l="l" t="t" r="r" b="b"/>
              <a:pathLst>
                <a:path w="1235075" h="1301114">
                  <a:moveTo>
                    <a:pt x="204454" y="0"/>
                  </a:moveTo>
                  <a:lnTo>
                    <a:pt x="0" y="204451"/>
                  </a:lnTo>
                  <a:lnTo>
                    <a:pt x="0" y="1300876"/>
                  </a:lnTo>
                  <a:lnTo>
                    <a:pt x="964623" y="1300876"/>
                  </a:lnTo>
                  <a:lnTo>
                    <a:pt x="1234976" y="1030520"/>
                  </a:lnTo>
                  <a:lnTo>
                    <a:pt x="204454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272740" y="1500549"/>
            <a:ext cx="3210560" cy="968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Diverse</a:t>
            </a:r>
            <a:r>
              <a:rPr sz="550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Algorithms:</a:t>
            </a:r>
            <a:r>
              <a:rPr sz="550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Employed</a:t>
            </a:r>
            <a:r>
              <a:rPr sz="550" spc="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Random</a:t>
            </a:r>
            <a:r>
              <a:rPr sz="550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-10" dirty="0">
                <a:solidFill>
                  <a:srgbClr val="FFFFFF"/>
                </a:solidFill>
                <a:latin typeface="Trebuchet MS"/>
                <a:cs typeface="Trebuchet MS"/>
              </a:rPr>
              <a:t>Forest,</a:t>
            </a:r>
            <a:r>
              <a:rPr sz="550" spc="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Gradient</a:t>
            </a:r>
            <a:r>
              <a:rPr sz="550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Boosting,</a:t>
            </a:r>
            <a:r>
              <a:rPr sz="550" spc="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K-Nearest</a:t>
            </a:r>
            <a:r>
              <a:rPr sz="550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Neighbors,</a:t>
            </a:r>
            <a:r>
              <a:rPr sz="550" spc="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-2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endParaRPr sz="5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55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</a:pP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XGBoost</a:t>
            </a:r>
            <a:r>
              <a:rPr sz="55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55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varied</a:t>
            </a:r>
            <a:r>
              <a:rPr sz="55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modeling</a:t>
            </a:r>
            <a:r>
              <a:rPr sz="55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-10" dirty="0">
                <a:solidFill>
                  <a:srgbClr val="FFFFFF"/>
                </a:solidFill>
                <a:latin typeface="Trebuchet MS"/>
                <a:cs typeface="Trebuchet MS"/>
              </a:rPr>
              <a:t>strategies.</a:t>
            </a:r>
            <a:endParaRPr sz="5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65"/>
              </a:spcBef>
            </a:pPr>
            <a:endParaRPr sz="55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</a:pP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Imbalance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 Handling:</a:t>
            </a:r>
            <a:r>
              <a:rPr sz="55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Used</a:t>
            </a:r>
            <a:r>
              <a:rPr sz="55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SMOTE</a:t>
            </a:r>
            <a:r>
              <a:rPr sz="55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55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tackle</a:t>
            </a:r>
            <a:r>
              <a:rPr sz="55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dataset</a:t>
            </a:r>
            <a:r>
              <a:rPr sz="55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imbalance</a:t>
            </a:r>
            <a:r>
              <a:rPr sz="55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-10" dirty="0">
                <a:solidFill>
                  <a:srgbClr val="FFFFFF"/>
                </a:solidFill>
                <a:latin typeface="Trebuchet MS"/>
                <a:cs typeface="Trebuchet MS"/>
              </a:rPr>
              <a:t>eﬀectively.</a:t>
            </a:r>
            <a:endParaRPr sz="550">
              <a:latin typeface="Trebuchet MS"/>
              <a:cs typeface="Trebuchet MS"/>
            </a:endParaRPr>
          </a:p>
          <a:p>
            <a:pPr marL="12700" marR="5080" algn="ctr">
              <a:lnSpc>
                <a:spcPct val="203399"/>
              </a:lnSpc>
            </a:pP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Improved</a:t>
            </a:r>
            <a:r>
              <a:rPr sz="5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Performance:</a:t>
            </a:r>
            <a:r>
              <a:rPr sz="5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SMOTE</a:t>
            </a:r>
            <a:r>
              <a:rPr sz="5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contributed</a:t>
            </a:r>
            <a:r>
              <a:rPr sz="5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5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enhanced</a:t>
            </a:r>
            <a:r>
              <a:rPr sz="55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model</a:t>
            </a:r>
            <a:r>
              <a:rPr sz="5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performance</a:t>
            </a:r>
            <a:r>
              <a:rPr sz="5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by</a:t>
            </a:r>
            <a:r>
              <a:rPr sz="5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10" dirty="0">
                <a:solidFill>
                  <a:srgbClr val="FFFFFF"/>
                </a:solidFill>
                <a:latin typeface="Trebuchet MS"/>
                <a:cs typeface="Trebuchet MS"/>
              </a:rPr>
              <a:t>addressing</a:t>
            </a:r>
            <a:r>
              <a:rPr sz="5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-10" dirty="0">
                <a:solidFill>
                  <a:srgbClr val="FFFFFF"/>
                </a:solidFill>
                <a:latin typeface="Trebuchet MS"/>
                <a:cs typeface="Trebuchet MS"/>
              </a:rPr>
              <a:t>class</a:t>
            </a:r>
            <a:r>
              <a:rPr sz="550" spc="5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imbalance.Slide</a:t>
            </a:r>
            <a:r>
              <a:rPr sz="5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-10" dirty="0">
                <a:solidFill>
                  <a:srgbClr val="FFFFFF"/>
                </a:solidFill>
                <a:latin typeface="Trebuchet MS"/>
                <a:cs typeface="Trebuchet MS"/>
              </a:rPr>
              <a:t>Highlight:</a:t>
            </a:r>
            <a:r>
              <a:rPr sz="5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Algorithm</a:t>
            </a:r>
            <a:r>
              <a:rPr sz="5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diversity</a:t>
            </a:r>
            <a:r>
              <a:rPr sz="5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5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SMOTE</a:t>
            </a:r>
            <a:r>
              <a:rPr sz="5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boosted</a:t>
            </a:r>
            <a:r>
              <a:rPr sz="5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model</a:t>
            </a:r>
            <a:r>
              <a:rPr sz="5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accuracy</a:t>
            </a:r>
            <a:r>
              <a:rPr sz="5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sz="55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50" spc="-10" dirty="0">
                <a:solidFill>
                  <a:srgbClr val="FFFFFF"/>
                </a:solidFill>
                <a:latin typeface="Trebuchet MS"/>
                <a:cs typeface="Trebuchet MS"/>
              </a:rPr>
              <a:t>imbalanced</a:t>
            </a:r>
            <a:endParaRPr sz="5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55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</a:pPr>
            <a:r>
              <a:rPr sz="550" spc="-10" dirty="0">
                <a:solidFill>
                  <a:srgbClr val="FFFFFF"/>
                </a:solidFill>
                <a:latin typeface="Trebuchet MS"/>
                <a:cs typeface="Trebuchet MS"/>
              </a:rPr>
              <a:t>data.</a:t>
            </a:r>
            <a:endParaRPr sz="55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847506" y="548997"/>
            <a:ext cx="1845945" cy="6343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21005" marR="5080" indent="-408940">
              <a:lnSpc>
                <a:spcPct val="108000"/>
              </a:lnSpc>
              <a:spcBef>
                <a:spcPts val="100"/>
              </a:spcBef>
            </a:pPr>
            <a:r>
              <a:rPr sz="1850" spc="75" dirty="0"/>
              <a:t>Model</a:t>
            </a:r>
            <a:r>
              <a:rPr sz="1850" spc="160" dirty="0"/>
              <a:t> </a:t>
            </a:r>
            <a:r>
              <a:rPr sz="1850" dirty="0"/>
              <a:t>Traning</a:t>
            </a:r>
            <a:r>
              <a:rPr sz="1850" spc="229" dirty="0"/>
              <a:t> </a:t>
            </a:r>
            <a:r>
              <a:rPr sz="1850" spc="140" dirty="0"/>
              <a:t>&amp; </a:t>
            </a:r>
            <a:r>
              <a:rPr sz="1850" spc="60" dirty="0"/>
              <a:t>Selection</a:t>
            </a:r>
            <a:endParaRPr sz="1850"/>
          </a:p>
        </p:txBody>
      </p:sp>
      <p:sp>
        <p:nvSpPr>
          <p:cNvPr id="14" name="object 14"/>
          <p:cNvSpPr/>
          <p:nvPr/>
        </p:nvSpPr>
        <p:spPr>
          <a:xfrm>
            <a:off x="1252423" y="1376019"/>
            <a:ext cx="1251585" cy="30480"/>
          </a:xfrm>
          <a:custGeom>
            <a:avLst/>
            <a:gdLst/>
            <a:ahLst/>
            <a:cxnLst/>
            <a:rect l="l" t="t" r="r" b="b"/>
            <a:pathLst>
              <a:path w="1251585" h="30480">
                <a:moveTo>
                  <a:pt x="1251254" y="0"/>
                </a:moveTo>
                <a:lnTo>
                  <a:pt x="0" y="0"/>
                </a:lnTo>
                <a:lnTo>
                  <a:pt x="0" y="30441"/>
                </a:lnTo>
                <a:lnTo>
                  <a:pt x="1251254" y="30441"/>
                </a:lnTo>
                <a:lnTo>
                  <a:pt x="1251254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86510" y="210078"/>
            <a:ext cx="2549525" cy="2781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50" b="1" dirty="0">
                <a:solidFill>
                  <a:srgbClr val="FFFFFF"/>
                </a:solidFill>
                <a:latin typeface="Cambria"/>
                <a:cs typeface="Cambria"/>
              </a:rPr>
              <a:t>Result</a:t>
            </a:r>
            <a:r>
              <a:rPr sz="1650" b="1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650" b="1" spc="130" dirty="0">
                <a:solidFill>
                  <a:srgbClr val="FFFFFF"/>
                </a:solidFill>
                <a:latin typeface="Cambria"/>
                <a:cs typeface="Cambria"/>
              </a:rPr>
              <a:t>&amp;</a:t>
            </a:r>
            <a:r>
              <a:rPr sz="1650" b="1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650" b="1" dirty="0">
                <a:solidFill>
                  <a:srgbClr val="FFFFFF"/>
                </a:solidFill>
                <a:latin typeface="Cambria"/>
                <a:cs typeface="Cambria"/>
              </a:rPr>
              <a:t>Suggest</a:t>
            </a:r>
            <a:r>
              <a:rPr sz="1650" b="1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650" b="1" spc="-10" dirty="0">
                <a:solidFill>
                  <a:srgbClr val="FFFFFF"/>
                </a:solidFill>
                <a:latin typeface="Cambria"/>
                <a:cs typeface="Cambria"/>
              </a:rPr>
              <a:t>solution</a:t>
            </a:r>
            <a:endParaRPr sz="16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636172" y="0"/>
            <a:ext cx="1111250" cy="617220"/>
            <a:chOff x="3636172" y="0"/>
            <a:chExt cx="1111250" cy="617220"/>
          </a:xfrm>
        </p:grpSpPr>
        <p:sp>
          <p:nvSpPr>
            <p:cNvPr id="3" name="object 3"/>
            <p:cNvSpPr/>
            <p:nvPr/>
          </p:nvSpPr>
          <p:spPr>
            <a:xfrm>
              <a:off x="3807256" y="0"/>
              <a:ext cx="940435" cy="617220"/>
            </a:xfrm>
            <a:custGeom>
              <a:avLst/>
              <a:gdLst/>
              <a:ahLst/>
              <a:cxnLst/>
              <a:rect l="l" t="t" r="r" b="b"/>
              <a:pathLst>
                <a:path w="940435" h="617220">
                  <a:moveTo>
                    <a:pt x="878825" y="0"/>
                  </a:moveTo>
                  <a:lnTo>
                    <a:pt x="233037" y="0"/>
                  </a:lnTo>
                  <a:lnTo>
                    <a:pt x="0" y="233050"/>
                  </a:lnTo>
                  <a:lnTo>
                    <a:pt x="384505" y="616768"/>
                  </a:lnTo>
                  <a:lnTo>
                    <a:pt x="940112" y="61185"/>
                  </a:lnTo>
                  <a:lnTo>
                    <a:pt x="878825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636172" y="0"/>
              <a:ext cx="465455" cy="263525"/>
            </a:xfrm>
            <a:custGeom>
              <a:avLst/>
              <a:gdLst/>
              <a:ahLst/>
              <a:cxnLst/>
              <a:rect l="l" t="t" r="r" b="b"/>
              <a:pathLst>
                <a:path w="465454" h="263525">
                  <a:moveTo>
                    <a:pt x="464890" y="0"/>
                  </a:moveTo>
                  <a:lnTo>
                    <a:pt x="61173" y="0"/>
                  </a:lnTo>
                  <a:lnTo>
                    <a:pt x="0" y="61173"/>
                  </a:lnTo>
                  <a:lnTo>
                    <a:pt x="201472" y="263426"/>
                  </a:lnTo>
                  <a:lnTo>
                    <a:pt x="464890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1512" y="0"/>
            <a:ext cx="2156460" cy="2384425"/>
            <a:chOff x="1512" y="0"/>
            <a:chExt cx="2156460" cy="2384425"/>
          </a:xfrm>
        </p:grpSpPr>
        <p:sp>
          <p:nvSpPr>
            <p:cNvPr id="6" name="object 6"/>
            <p:cNvSpPr/>
            <p:nvPr/>
          </p:nvSpPr>
          <p:spPr>
            <a:xfrm>
              <a:off x="1706462" y="0"/>
              <a:ext cx="451484" cy="389890"/>
            </a:xfrm>
            <a:custGeom>
              <a:avLst/>
              <a:gdLst/>
              <a:ahLst/>
              <a:cxnLst/>
              <a:rect l="l" t="t" r="r" b="b"/>
              <a:pathLst>
                <a:path w="451485" h="389890">
                  <a:moveTo>
                    <a:pt x="451375" y="0"/>
                  </a:moveTo>
                  <a:lnTo>
                    <a:pt x="327853" y="0"/>
                  </a:lnTo>
                  <a:lnTo>
                    <a:pt x="0" y="328147"/>
                  </a:lnTo>
                  <a:lnTo>
                    <a:pt x="61438" y="389583"/>
                  </a:lnTo>
                  <a:lnTo>
                    <a:pt x="451375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22592" y="193548"/>
              <a:ext cx="1111250" cy="1111250"/>
            </a:xfrm>
            <a:custGeom>
              <a:avLst/>
              <a:gdLst/>
              <a:ahLst/>
              <a:cxnLst/>
              <a:rect l="l" t="t" r="r" b="b"/>
              <a:pathLst>
                <a:path w="1111250" h="1111250">
                  <a:moveTo>
                    <a:pt x="555997" y="0"/>
                  </a:moveTo>
                  <a:lnTo>
                    <a:pt x="0" y="555604"/>
                  </a:lnTo>
                  <a:lnTo>
                    <a:pt x="555997" y="1111209"/>
                  </a:lnTo>
                  <a:lnTo>
                    <a:pt x="1111197" y="555604"/>
                  </a:lnTo>
                  <a:lnTo>
                    <a:pt x="555997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12" y="322993"/>
              <a:ext cx="1429385" cy="2061210"/>
            </a:xfrm>
            <a:custGeom>
              <a:avLst/>
              <a:gdLst/>
              <a:ahLst/>
              <a:cxnLst/>
              <a:rect l="l" t="t" r="r" b="b"/>
              <a:pathLst>
                <a:path w="1429385" h="2061210">
                  <a:moveTo>
                    <a:pt x="398644" y="0"/>
                  </a:moveTo>
                  <a:lnTo>
                    <a:pt x="0" y="398644"/>
                  </a:lnTo>
                  <a:lnTo>
                    <a:pt x="0" y="1662717"/>
                  </a:lnTo>
                  <a:lnTo>
                    <a:pt x="398644" y="2061054"/>
                  </a:lnTo>
                  <a:lnTo>
                    <a:pt x="1428774" y="1030925"/>
                  </a:lnTo>
                  <a:lnTo>
                    <a:pt x="398644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82482" y="0"/>
              <a:ext cx="1385570" cy="692785"/>
            </a:xfrm>
            <a:custGeom>
              <a:avLst/>
              <a:gdLst/>
              <a:ahLst/>
              <a:cxnLst/>
              <a:rect l="l" t="t" r="r" b="b"/>
              <a:pathLst>
                <a:path w="1385570" h="692785">
                  <a:moveTo>
                    <a:pt x="1385427" y="0"/>
                  </a:moveTo>
                  <a:lnTo>
                    <a:pt x="0" y="0"/>
                  </a:lnTo>
                  <a:lnTo>
                    <a:pt x="692710" y="692456"/>
                  </a:lnTo>
                  <a:lnTo>
                    <a:pt x="1385427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96225" y="0"/>
            <a:ext cx="3550517" cy="170325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52976" y="1952183"/>
            <a:ext cx="551578" cy="116826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-635" algn="ctr">
              <a:lnSpc>
                <a:spcPct val="102200"/>
              </a:lnSpc>
              <a:spcBef>
                <a:spcPts val="95"/>
              </a:spcBef>
              <a:tabLst>
                <a:tab pos="1847214" algn="l"/>
                <a:tab pos="2856230" algn="l"/>
              </a:tabLst>
            </a:pPr>
            <a:r>
              <a:rPr dirty="0"/>
              <a:t>In</a:t>
            </a:r>
            <a:r>
              <a:rPr spc="60" dirty="0"/>
              <a:t> </a:t>
            </a:r>
            <a:r>
              <a:rPr dirty="0"/>
              <a:t>conclusion,</a:t>
            </a:r>
            <a:r>
              <a:rPr spc="65" dirty="0"/>
              <a:t> </a:t>
            </a:r>
            <a:r>
              <a:rPr dirty="0"/>
              <a:t>the</a:t>
            </a:r>
            <a:r>
              <a:rPr spc="60" dirty="0"/>
              <a:t> </a:t>
            </a:r>
            <a:r>
              <a:rPr spc="65" dirty="0"/>
              <a:t>use </a:t>
            </a:r>
            <a:r>
              <a:rPr spc="-25" dirty="0"/>
              <a:t>of</a:t>
            </a:r>
            <a:r>
              <a:rPr dirty="0"/>
              <a:t>		</a:t>
            </a:r>
            <a:r>
              <a:rPr spc="-35" dirty="0"/>
              <a:t>in </a:t>
            </a:r>
            <a:r>
              <a:rPr spc="10" dirty="0"/>
              <a:t>credit</a:t>
            </a:r>
            <a:r>
              <a:rPr spc="80" dirty="0"/>
              <a:t> </a:t>
            </a:r>
            <a:r>
              <a:rPr spc="10" dirty="0"/>
              <a:t>card</a:t>
            </a:r>
            <a:r>
              <a:rPr spc="85" dirty="0"/>
              <a:t> </a:t>
            </a:r>
            <a:r>
              <a:rPr spc="10" dirty="0"/>
              <a:t>approval</a:t>
            </a:r>
            <a:r>
              <a:rPr spc="80" dirty="0"/>
              <a:t> </a:t>
            </a:r>
            <a:r>
              <a:rPr spc="10" dirty="0"/>
              <a:t>can</a:t>
            </a:r>
            <a:r>
              <a:rPr spc="85" dirty="0"/>
              <a:t> </a:t>
            </a:r>
            <a:r>
              <a:rPr spc="10" dirty="0"/>
              <a:t>signiﬁcantly</a:t>
            </a:r>
            <a:r>
              <a:rPr spc="80" dirty="0"/>
              <a:t> </a:t>
            </a:r>
            <a:r>
              <a:rPr spc="40" dirty="0"/>
              <a:t>improve </a:t>
            </a:r>
            <a:r>
              <a:rPr dirty="0"/>
              <a:t>accuracy</a:t>
            </a:r>
            <a:r>
              <a:rPr spc="35" dirty="0"/>
              <a:t> </a:t>
            </a:r>
            <a:r>
              <a:rPr spc="70" dirty="0"/>
              <a:t>and</a:t>
            </a:r>
            <a:r>
              <a:rPr spc="35" dirty="0"/>
              <a:t> </a:t>
            </a:r>
            <a:r>
              <a:rPr dirty="0"/>
              <a:t>eﬃciency.</a:t>
            </a:r>
            <a:r>
              <a:rPr spc="40" dirty="0"/>
              <a:t> </a:t>
            </a:r>
            <a:r>
              <a:rPr dirty="0"/>
              <a:t>However,</a:t>
            </a:r>
            <a:r>
              <a:rPr spc="35" dirty="0"/>
              <a:t> </a:t>
            </a:r>
            <a:r>
              <a:rPr spc="-30" dirty="0"/>
              <a:t>it</a:t>
            </a:r>
            <a:r>
              <a:rPr spc="40" dirty="0"/>
              <a:t> </a:t>
            </a:r>
            <a:r>
              <a:rPr dirty="0"/>
              <a:t>is</a:t>
            </a:r>
            <a:r>
              <a:rPr spc="35" dirty="0"/>
              <a:t> </a:t>
            </a:r>
            <a:r>
              <a:rPr dirty="0"/>
              <a:t>crucial</a:t>
            </a:r>
            <a:r>
              <a:rPr spc="40" dirty="0"/>
              <a:t> </a:t>
            </a:r>
            <a:r>
              <a:rPr spc="-25" dirty="0"/>
              <a:t>to </a:t>
            </a:r>
            <a:r>
              <a:rPr spc="20" dirty="0"/>
              <a:t>continuously</a:t>
            </a:r>
            <a:r>
              <a:rPr spc="35" dirty="0"/>
              <a:t> </a:t>
            </a:r>
            <a:r>
              <a:rPr spc="45" dirty="0"/>
              <a:t>monitor</a:t>
            </a:r>
            <a:r>
              <a:rPr spc="40" dirty="0"/>
              <a:t> </a:t>
            </a:r>
            <a:r>
              <a:rPr spc="70" dirty="0"/>
              <a:t>and</a:t>
            </a:r>
            <a:r>
              <a:rPr spc="35" dirty="0"/>
              <a:t> </a:t>
            </a:r>
            <a:r>
              <a:rPr spc="20" dirty="0"/>
              <a:t>update</a:t>
            </a:r>
            <a:r>
              <a:rPr spc="40" dirty="0"/>
              <a:t> </a:t>
            </a:r>
            <a:r>
              <a:rPr spc="20" dirty="0"/>
              <a:t>the</a:t>
            </a:r>
            <a:r>
              <a:rPr spc="35" dirty="0"/>
              <a:t> </a:t>
            </a:r>
            <a:r>
              <a:rPr spc="55" dirty="0"/>
              <a:t>models</a:t>
            </a:r>
            <a:r>
              <a:rPr spc="40" dirty="0"/>
              <a:t> </a:t>
            </a:r>
            <a:r>
              <a:rPr spc="-25" dirty="0"/>
              <a:t>to </a:t>
            </a:r>
            <a:r>
              <a:rPr dirty="0"/>
              <a:t>adapt</a:t>
            </a:r>
            <a:r>
              <a:rPr spc="80" dirty="0"/>
              <a:t> </a:t>
            </a:r>
            <a:r>
              <a:rPr dirty="0"/>
              <a:t>to</a:t>
            </a:r>
            <a:r>
              <a:rPr spc="85" dirty="0"/>
              <a:t> </a:t>
            </a:r>
            <a:r>
              <a:rPr spc="-10" dirty="0"/>
              <a:t>changing</a:t>
            </a:r>
            <a:r>
              <a:rPr dirty="0"/>
              <a:t>	</a:t>
            </a:r>
            <a:r>
              <a:rPr spc="-10" dirty="0"/>
              <a:t>landscapes.</a:t>
            </a: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8981" rIns="0" bIns="0" rtlCol="0">
            <a:spAutoFit/>
          </a:bodyPr>
          <a:lstStyle/>
          <a:p>
            <a:pPr marL="1163955">
              <a:lnSpc>
                <a:spcPct val="100000"/>
              </a:lnSpc>
              <a:spcBef>
                <a:spcPts val="95"/>
              </a:spcBef>
            </a:pPr>
            <a:r>
              <a:rPr spc="114" dirty="0"/>
              <a:t>Conclusion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50" spc="125" dirty="0"/>
              <a:t>Thanks!</a:t>
            </a:r>
            <a:endParaRPr sz="4150"/>
          </a:p>
        </p:txBody>
      </p:sp>
      <p:sp>
        <p:nvSpPr>
          <p:cNvPr id="3" name="object 3"/>
          <p:cNvSpPr txBox="1"/>
          <p:nvPr/>
        </p:nvSpPr>
        <p:spPr>
          <a:xfrm>
            <a:off x="779649" y="1415666"/>
            <a:ext cx="1826895" cy="49180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00965" marR="93345" algn="ctr">
              <a:lnSpc>
                <a:spcPts val="1680"/>
              </a:lnSpc>
              <a:spcBef>
                <a:spcPts val="434"/>
              </a:spcBef>
            </a:pPr>
            <a:r>
              <a:rPr sz="1650" spc="175" dirty="0">
                <a:solidFill>
                  <a:srgbClr val="FFFFFF"/>
                </a:solidFill>
                <a:latin typeface="Cambria"/>
                <a:cs typeface="Cambria"/>
              </a:rPr>
              <a:t>Do</a:t>
            </a:r>
            <a:r>
              <a:rPr sz="1650" spc="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650" spc="70" dirty="0">
                <a:solidFill>
                  <a:srgbClr val="FFFFFF"/>
                </a:solidFill>
                <a:latin typeface="Cambria"/>
                <a:cs typeface="Cambria"/>
              </a:rPr>
              <a:t>you </a:t>
            </a:r>
            <a:r>
              <a:rPr sz="1650" spc="50" dirty="0">
                <a:solidFill>
                  <a:srgbClr val="FFFFFF"/>
                </a:solidFill>
                <a:latin typeface="Cambria"/>
                <a:cs typeface="Cambria"/>
              </a:rPr>
              <a:t>have</a:t>
            </a:r>
            <a:r>
              <a:rPr sz="16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650" spc="35" dirty="0">
                <a:solidFill>
                  <a:srgbClr val="FFFFFF"/>
                </a:solidFill>
                <a:latin typeface="Cambria"/>
                <a:cs typeface="Cambria"/>
              </a:rPr>
              <a:t>any </a:t>
            </a:r>
            <a:r>
              <a:rPr sz="1650" spc="55" dirty="0">
                <a:solidFill>
                  <a:srgbClr val="FFFFFF"/>
                </a:solidFill>
                <a:latin typeface="Cambria"/>
                <a:cs typeface="Cambria"/>
              </a:rPr>
              <a:t>questions?</a:t>
            </a:r>
            <a:endParaRPr sz="1650" dirty="0">
              <a:latin typeface="Cambria"/>
              <a:cs typeface="Cambri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2650" y="1385951"/>
            <a:ext cx="1927225" cy="30480"/>
          </a:xfrm>
          <a:custGeom>
            <a:avLst/>
            <a:gdLst/>
            <a:ahLst/>
            <a:cxnLst/>
            <a:rect l="l" t="t" r="r" b="b"/>
            <a:pathLst>
              <a:path w="1927225" h="30480">
                <a:moveTo>
                  <a:pt x="1927110" y="0"/>
                </a:moveTo>
                <a:lnTo>
                  <a:pt x="0" y="0"/>
                </a:lnTo>
                <a:lnTo>
                  <a:pt x="0" y="30441"/>
                </a:lnTo>
                <a:lnTo>
                  <a:pt x="1927110" y="30441"/>
                </a:lnTo>
                <a:lnTo>
                  <a:pt x="1927110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204</Words>
  <Application>Microsoft Office PowerPoint</Application>
  <PresentationFormat>Custom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Cambria</vt:lpstr>
      <vt:lpstr>Tahoma</vt:lpstr>
      <vt:lpstr>Trebuchet MS</vt:lpstr>
      <vt:lpstr>Office Theme</vt:lpstr>
      <vt:lpstr>Enhancing Credit Card Approval Accuracy through Machine Learning Predictions</vt:lpstr>
      <vt:lpstr>Introduction</vt:lpstr>
      <vt:lpstr>Problem Statement</vt:lpstr>
      <vt:lpstr>Data Analysis</vt:lpstr>
      <vt:lpstr>Model Traning &amp; Selection</vt:lpstr>
      <vt:lpstr>PowerPoint Presentation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Awlaad</cp:lastModifiedBy>
  <cp:revision>1</cp:revision>
  <dcterms:created xsi:type="dcterms:W3CDTF">2024-02-06T06:03:10Z</dcterms:created>
  <dcterms:modified xsi:type="dcterms:W3CDTF">2024-08-03T08:11:01Z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2024-02-06T00:00:00Z</vt:filetime>
  </property>
  <property fmtid="{D5CDD505-2E9C-101B-9397-08002B2CF9AE}" pid="3" name="LastSaved">
    <vt:filetime>2024-02-06T00:00:00Z</vt:filetime>
  </property>
  <property fmtid="{D5CDD505-2E9C-101B-9397-08002B2CF9AE}" pid="4" name="Producer">
    <vt:lpwstr>GPL Ghostscript 10.02.0</vt:lpwstr>
  </property>
</Properties>
</file>